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5" r:id="rId9"/>
    <p:sldId id="268" r:id="rId10"/>
    <p:sldId id="274" r:id="rId11"/>
    <p:sldId id="271" r:id="rId12"/>
    <p:sldId id="272" r:id="rId13"/>
    <p:sldId id="281" r:id="rId14"/>
    <p:sldId id="280" r:id="rId15"/>
    <p:sldId id="278" r:id="rId16"/>
    <p:sldId id="279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91" autoAdjust="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1DBB2-2A77-4771-B84C-5864C55F95C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3A598-854A-463A-8E0A-C1BE11F19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Donald Trump makes money</a:t>
            </a:r>
          </a:p>
          <a:p>
            <a:r>
              <a:rPr lang="en-US" dirty="0" smtClean="0"/>
              <a:t>M</a:t>
            </a:r>
            <a:r>
              <a:rPr lang="en-US" baseline="0" dirty="0" smtClean="0"/>
              <a:t> Theresa helped the poor</a:t>
            </a:r>
          </a:p>
          <a:p>
            <a:r>
              <a:rPr lang="en-US" baseline="0" dirty="0" smtClean="0"/>
              <a:t>Contrast is great.  Yet according to self interest theory </a:t>
            </a:r>
            <a:r>
              <a:rPr lang="en-US" baseline="0" dirty="0" err="1" smtClean="0"/>
              <a:t>ie</a:t>
            </a:r>
            <a:r>
              <a:rPr lang="en-US" baseline="0" dirty="0" smtClean="0"/>
              <a:t>. That humans are always selfish they are both doing what they want. They both like/liked what they do and would have hated the others job.  Thus can we conclude that they are equally selfish?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Survivor comment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sz="1200" i="1" dirty="0" smtClean="0">
                <a:solidFill>
                  <a:srgbClr val="0000FF"/>
                </a:solidFill>
              </a:rPr>
              <a:t>Problems :</a:t>
            </a:r>
          </a:p>
          <a:p>
            <a:pPr eaLnBrk="1" hangingPunct="1"/>
            <a:r>
              <a:rPr lang="en-US" sz="1200" i="1" dirty="0" smtClean="0">
                <a:solidFill>
                  <a:srgbClr val="0000FF"/>
                </a:solidFill>
              </a:rPr>
              <a:t>how do we value different benefits? </a:t>
            </a:r>
          </a:p>
          <a:p>
            <a:pPr eaLnBrk="1" hangingPunct="1"/>
            <a:r>
              <a:rPr lang="en-US" sz="1200" i="1" dirty="0" smtClean="0">
                <a:solidFill>
                  <a:srgbClr val="0000FF"/>
                </a:solidFill>
              </a:rPr>
              <a:t>calculations are mind-blowing… </a:t>
            </a:r>
          </a:p>
          <a:p>
            <a:pPr eaLnBrk="1" hangingPunct="1"/>
            <a:r>
              <a:rPr lang="en-US" sz="1200" i="1" dirty="0" smtClean="0">
                <a:solidFill>
                  <a:srgbClr val="0000FF"/>
                </a:solidFill>
              </a:rPr>
              <a:t>who makes the calculations? </a:t>
            </a:r>
          </a:p>
          <a:p>
            <a:pPr eaLnBrk="1" hangingPunct="1"/>
            <a:r>
              <a:rPr lang="en-US" sz="1200" i="1" dirty="0" smtClean="0">
                <a:solidFill>
                  <a:srgbClr val="0000FF"/>
                </a:solidFill>
              </a:rPr>
              <a:t>and then we run into universals that ‘trump’ all calculations. e.g. Sam v 5 patients</a:t>
            </a:r>
          </a:p>
          <a:p>
            <a:pPr eaLnBrk="1" hangingPunct="1"/>
            <a:r>
              <a:rPr lang="en-US" sz="1200" i="1" dirty="0" smtClean="0">
                <a:solidFill>
                  <a:srgbClr val="0000FF"/>
                </a:solidFill>
              </a:rPr>
              <a:t>= back to </a:t>
            </a:r>
            <a:r>
              <a:rPr lang="en-US" sz="1200" b="1" dirty="0" smtClean="0">
                <a:solidFill>
                  <a:srgbClr val="0000FF"/>
                </a:solidFill>
              </a:rPr>
              <a:t>principles</a:t>
            </a:r>
          </a:p>
          <a:p>
            <a:pPr eaLnBrk="1" hangingPunct="1"/>
            <a:endParaRPr lang="en-US" sz="1200" b="1" dirty="0" smtClean="0">
              <a:solidFill>
                <a:srgbClr val="0000FF"/>
              </a:solidFill>
            </a:endParaRPr>
          </a:p>
          <a:p>
            <a:pPr eaLnBrk="1" hangingPunct="1"/>
            <a:r>
              <a:rPr lang="en-US" sz="1200" b="1" dirty="0" smtClean="0">
                <a:solidFill>
                  <a:srgbClr val="0000FF"/>
                </a:solidFill>
              </a:rPr>
              <a:t>How to measure happiness?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Duty in ethics.  In fulfilling your obligation</a:t>
            </a:r>
            <a:r>
              <a:rPr lang="en-US" baseline="0" dirty="0" smtClean="0"/>
              <a:t> there is an implicit corresponding right.   People are more comfortable discussing their rights rather than duties. Rights and duties are two different sides of the same coin.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Duty to not kill</a:t>
            </a:r>
          </a:p>
          <a:p>
            <a:r>
              <a:rPr lang="en-US" baseline="0" dirty="0" smtClean="0"/>
              <a:t>Right to life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A598-854A-463A-8E0A-C1BE11F19E4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175CF-0B1A-46E9-95CA-94FB58CF2D1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E3347-59CA-481C-AE7B-2E35FA31BC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nrJp0lAHk8s1rM&amp;tbnid=eTSsuMOXkr-FpM:&amp;ved=0CAUQjRw&amp;url=http://howmanyarethere.net/how-many-religions-are-there-in-the-world/&amp;ei=lWuAUdCpLpSw8ASI3oHIBA&amp;bvm=bv.45645796,d.dmQ&amp;psig=AFQjCNG5FeXdcS9zz5FZMbscL740CKKmLw&amp;ust=1367457024598272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jHvQ9lnjsoW26M&amp;tbnid=DCtu1etdJN6sfM:&amp;ved=0CAUQjRw&amp;url=http://www.rsrevision.com/Alevel/ethics/utilitarianism/&amp;ei=j22AUa_QFpSY9QSNzIDoBw&amp;psig=AFQjCNHxWgT30g5xRa-qFm2_x8zZJrUntQ&amp;ust=136745754457174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WdlfXjSDzqj9rM&amp;tbnid=Ragz64gl0C0vSM:&amp;ved=0CAUQjRw&amp;url=http://www.cafepress.com/+immanuel-kant+coasters&amp;ei=M3CAUd3HAYSi8gTY54DIDg&amp;psig=AFQjCNE0RB7CcHx2K4Gfy114G-_72JKeCQ&amp;ust=136745820521578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source=images&amp;cd=&amp;cad=rja&amp;docid=E9rGvk_9cPDraM&amp;tbnid=Gj6CT5MPVEJePM:&amp;ved=0CAgQjRwwAA&amp;url=http://www.goodreads.com/author/show/838305.Mother_Teresa&amp;ei=HWSAUfmtNIna4AObmYDQBQ&amp;psig=AFQjCNG-AXa8B1J_7Up22tHgSEB5tMEBtg&amp;ust=136745513392863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F-IGFoTs7mR6fM&amp;tbnid=B9g_CNvNMj7QIM:&amp;ved=0CAUQjRw&amp;url=http://www.jonathanrosenbaum.com/?p=7027&amp;ei=k2yAUYTsKofm8QSYnIDoDw&amp;bvm=bv.45645796,d.dmQ&amp;psig=AFQjCNFYUwpjMrY-pqjalhv9d2dHH6YyvQ&amp;ust=136745726027421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url?sa=i&amp;rct=j&amp;q=&amp;esrc=s&amp;frm=1&amp;source=images&amp;cd=&amp;cad=rja&amp;docid=QEFY5KPdeGHCGM&amp;tbnid=HpFKGneRAzwhJM:&amp;ved=0CAUQjRw&amp;url=http://en.wikipedia.org/wiki/Slavery&amp;ei=SmaAUYekF4XA8ATOhoGoAQ&amp;bvm=bv.45645796,d.dmg&amp;psig=AFQjCNHI9JpJBUjhmQkZb0BY95I9veC6ug&amp;ust=136745566671362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m/url?sa=i&amp;rct=j&amp;q=&amp;esrc=s&amp;frm=1&amp;source=images&amp;cd=&amp;cad=rja&amp;docid=YHVeiI4uS-36PM&amp;tbnid=XhedsIJycVcxgM:&amp;ved=0CAUQjRw&amp;url=http://timscogitorium.com/tinblog/topics/capital-punishment&amp;ei=5WaAUejdEZTU9QStzIGoDQ&amp;psig=AFQjCNFJWqVfIORFuQUOQcNUvOXW50ZIIQ&amp;ust=136745580433064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295400"/>
            <a:ext cx="3124200" cy="1470025"/>
          </a:xfrm>
        </p:spPr>
        <p:txBody>
          <a:bodyPr/>
          <a:lstStyle/>
          <a:p>
            <a:pPr eaLnBrk="1" hangingPunct="1"/>
            <a:r>
              <a:rPr lang="en-US" sz="3600" smtClean="0"/>
              <a:t>Ethics:</a:t>
            </a:r>
          </a:p>
        </p:txBody>
      </p:sp>
      <p:pic>
        <p:nvPicPr>
          <p:cNvPr id="2051" name="Picture 5" descr="calvin_eth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57200"/>
            <a:ext cx="591502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80" name="Picture 4" descr="https://encrypted-tbn0.gstatic.com/images?q=tbn:ANd9GcSJFassUDyHqKhtaT58Jnxng31wEQSeprnOG_KqN1Gx_m_JaBT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209800"/>
            <a:ext cx="1952625" cy="2333626"/>
          </a:xfrm>
          <a:prstGeom prst="rect">
            <a:avLst/>
          </a:prstGeom>
          <a:noFill/>
        </p:spPr>
      </p:pic>
      <p:pic>
        <p:nvPicPr>
          <p:cNvPr id="24582" name="Picture 6" descr="http://howmanyarethere.net/wp-content/uploads/2011/04/world-religion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676400"/>
            <a:ext cx="82296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Utilitarianism</a:t>
            </a:r>
          </a:p>
          <a:p>
            <a:pPr eaLnBrk="1" hangingPunct="1">
              <a:buFontTx/>
              <a:buNone/>
            </a:pPr>
            <a:endParaRPr lang="en-US" b="1" dirty="0" smtClean="0"/>
          </a:p>
          <a:p>
            <a:pPr eaLnBrk="1" hangingPunct="1"/>
            <a:r>
              <a:rPr lang="en-US" sz="2800" i="1" dirty="0" smtClean="0">
                <a:solidFill>
                  <a:srgbClr val="0000FF"/>
                </a:solidFill>
              </a:rPr>
              <a:t>weighing up the costs and benefits to maximize</a:t>
            </a:r>
          </a:p>
          <a:p>
            <a:pPr eaLnBrk="1" hangingPunct="1">
              <a:buNone/>
            </a:pPr>
            <a:r>
              <a:rPr lang="en-US" sz="2800" i="1" dirty="0" smtClean="0">
                <a:solidFill>
                  <a:srgbClr val="0000FF"/>
                </a:solidFill>
              </a:rPr>
              <a:t> overall utility or happiness.</a:t>
            </a:r>
          </a:p>
        </p:txBody>
      </p:sp>
      <p:pic>
        <p:nvPicPr>
          <p:cNvPr id="3074" name="Picture 2" descr="http://www.rsrevision.com/images/calvin_happy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3048000"/>
            <a:ext cx="6705600" cy="3581400"/>
          </a:xfrm>
          <a:prstGeom prst="rect">
            <a:avLst/>
          </a:prstGeom>
          <a:noFill/>
        </p:spPr>
      </p:pic>
      <p:pic>
        <p:nvPicPr>
          <p:cNvPr id="3076" name="Picture 4" descr="https://encrypted-tbn2.gstatic.com/images?q=tbn:ANd9GcQNoqIFzBC8amJrLjczgkrX2iSekAZYcXmmyDHmH8SKUGUivu1kr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228600"/>
            <a:ext cx="173355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Moral Duty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Immanuel Kant (1724-1804)</a:t>
            </a:r>
          </a:p>
          <a:p>
            <a:r>
              <a:rPr lang="en-US" sz="2800" dirty="0" smtClean="0"/>
              <a:t>Duties are not arbitrary and we can determine what they are by appealing to reason.</a:t>
            </a:r>
          </a:p>
          <a:p>
            <a:endParaRPr lang="en-US" sz="2800" dirty="0"/>
          </a:p>
          <a:p>
            <a:r>
              <a:rPr lang="en-US" sz="2800" dirty="0" smtClean="0"/>
              <a:t>Determining if something is your duty you need to reason whether you can generalize it – could it become universal law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2050" name="Picture 2" descr="http://i1.cpcache.com/product/294444291/immanuel_kant_3_tile_coaster.jpg?height=160&amp;width=16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572000"/>
            <a:ext cx="23622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391400" cy="838200"/>
          </a:xfrm>
        </p:spPr>
        <p:txBody>
          <a:bodyPr/>
          <a:lstStyle/>
          <a:p>
            <a:pPr eaLnBrk="1" hangingPunct="1"/>
            <a:r>
              <a:rPr lang="en-US" sz="4000" dirty="0" err="1" smtClean="0"/>
              <a:t>WOK:The</a:t>
            </a:r>
            <a:r>
              <a:rPr lang="en-US" sz="4000" dirty="0" smtClean="0"/>
              <a:t> role of </a:t>
            </a:r>
            <a:r>
              <a:rPr lang="en-US" sz="4000" b="1" dirty="0" smtClean="0"/>
              <a:t>emotion</a:t>
            </a:r>
            <a:r>
              <a:rPr lang="en-US" sz="4000" dirty="0" smtClean="0"/>
              <a:t> in ethics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9530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0000FF"/>
                </a:solidFill>
              </a:rPr>
              <a:t>Replace justice, duty, fairness, equality  and action with </a:t>
            </a:r>
            <a:r>
              <a:rPr lang="en-US" sz="2800" i="1" smtClean="0">
                <a:solidFill>
                  <a:srgbClr val="0000FF"/>
                </a:solidFill>
              </a:rPr>
              <a:t>compassion, love, empathy, character and value</a:t>
            </a:r>
            <a:r>
              <a:rPr lang="en-US" sz="2800" smtClean="0">
                <a:solidFill>
                  <a:srgbClr val="0000FF"/>
                </a:solidFill>
              </a:rPr>
              <a:t> </a:t>
            </a:r>
          </a:p>
          <a:p>
            <a:pPr eaLnBrk="1" hangingPunct="1"/>
            <a:r>
              <a:rPr lang="en-US" sz="2800" smtClean="0">
                <a:solidFill>
                  <a:srgbClr val="0000FF"/>
                </a:solidFill>
              </a:rPr>
              <a:t>– is this a </a:t>
            </a:r>
            <a:r>
              <a:rPr lang="en-US" sz="2800" b="1" smtClean="0">
                <a:solidFill>
                  <a:srgbClr val="0000FF"/>
                </a:solidFill>
              </a:rPr>
              <a:t>gender</a:t>
            </a:r>
            <a:r>
              <a:rPr lang="en-US" sz="2800" smtClean="0">
                <a:solidFill>
                  <a:srgbClr val="0000FF"/>
                </a:solidFill>
              </a:rPr>
              <a:t> issue?</a:t>
            </a:r>
          </a:p>
          <a:p>
            <a:pPr eaLnBrk="1" hangingPunct="1"/>
            <a:r>
              <a:rPr lang="en-US" sz="2800" b="1" smtClean="0">
                <a:solidFill>
                  <a:srgbClr val="0000FF"/>
                </a:solidFill>
              </a:rPr>
              <a:t>Virtue ethics</a:t>
            </a:r>
            <a:r>
              <a:rPr lang="en-US" sz="2800" smtClean="0">
                <a:solidFill>
                  <a:srgbClr val="0000FF"/>
                </a:solidFill>
              </a:rPr>
              <a:t>; moral life is about cultivating a virtuous character rather than rules of action;</a:t>
            </a:r>
            <a:r>
              <a:rPr lang="en-US" sz="2800" i="1" smtClean="0">
                <a:solidFill>
                  <a:srgbClr val="0000FF"/>
                </a:solidFill>
              </a:rPr>
              <a:t> </a:t>
            </a:r>
          </a:p>
          <a:p>
            <a:pPr eaLnBrk="1" hangingPunct="1"/>
            <a:r>
              <a:rPr lang="en-US" sz="2800" smtClean="0">
                <a:solidFill>
                  <a:srgbClr val="0000FF"/>
                </a:solidFill>
              </a:rPr>
              <a:t>How can we empathize with 6 billion people?</a:t>
            </a:r>
          </a:p>
          <a:p>
            <a:pPr eaLnBrk="1" hangingPunct="1"/>
            <a:r>
              <a:rPr lang="en-US" sz="2800" smtClean="0">
                <a:solidFill>
                  <a:srgbClr val="0000FF"/>
                </a:solidFill>
              </a:rPr>
              <a:t>Does the idea of virtue and wisdom bring us back to </a:t>
            </a:r>
            <a:r>
              <a:rPr lang="en-US" sz="2800" b="1" smtClean="0">
                <a:solidFill>
                  <a:srgbClr val="0000FF"/>
                </a:solidFill>
              </a:rPr>
              <a:t>religion</a:t>
            </a:r>
            <a:r>
              <a:rPr lang="en-US" sz="2800" smtClean="0">
                <a:solidFill>
                  <a:srgbClr val="0000FF"/>
                </a:solidFill>
              </a:rPr>
              <a:t>?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WOK: The role of </a:t>
            </a:r>
            <a:r>
              <a:rPr lang="en-US" sz="4000" b="1" dirty="0" smtClean="0"/>
              <a:t>intuition</a:t>
            </a:r>
            <a:r>
              <a:rPr lang="en-US" sz="4000" dirty="0" smtClean="0"/>
              <a:t> in ethics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55626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rgbClr val="0000FF"/>
                </a:solidFill>
              </a:rPr>
              <a:t>Choice of </a:t>
            </a:r>
            <a:r>
              <a:rPr lang="en-US" sz="2800" b="1" dirty="0" smtClean="0">
                <a:solidFill>
                  <a:srgbClr val="0000FF"/>
                </a:solidFill>
              </a:rPr>
              <a:t>premises </a:t>
            </a:r>
            <a:r>
              <a:rPr lang="en-US" sz="2800" dirty="0" smtClean="0">
                <a:solidFill>
                  <a:srgbClr val="0000FF"/>
                </a:solidFill>
              </a:rPr>
              <a:t>for logic, and </a:t>
            </a:r>
            <a:r>
              <a:rPr lang="en-US" sz="2800" b="1" dirty="0" smtClean="0">
                <a:solidFill>
                  <a:srgbClr val="0000FF"/>
                </a:solidFill>
              </a:rPr>
              <a:t>principles</a:t>
            </a:r>
            <a:r>
              <a:rPr lang="en-US" sz="2800" dirty="0" smtClean="0">
                <a:solidFill>
                  <a:srgbClr val="0000FF"/>
                </a:solidFill>
              </a:rPr>
              <a:t> for reason, may be based in emotion or intuition.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rgbClr val="0000FF"/>
                </a:solidFill>
              </a:rPr>
              <a:t>Complex web of social relations, experiences, influences, evidence makes rational calculation impossible. Therefore we intuit…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rgbClr val="0000FF"/>
                </a:solidFill>
              </a:rPr>
              <a:t>Aristotle : </a:t>
            </a:r>
            <a:r>
              <a:rPr lang="en-US" sz="2800" i="1" dirty="0" smtClean="0">
                <a:solidFill>
                  <a:srgbClr val="0000FF"/>
                </a:solidFill>
              </a:rPr>
              <a:t>ability to apply moral intelligence to process complex problems intuitively</a:t>
            </a:r>
          </a:p>
          <a:p>
            <a:pPr eaLnBrk="1" hangingPunct="1">
              <a:lnSpc>
                <a:spcPct val="80000"/>
              </a:lnSpc>
            </a:pPr>
            <a:endParaRPr lang="en-US" sz="2800" i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solidFill>
                <a:srgbClr val="0000FF"/>
              </a:solidFill>
            </a:endParaRPr>
          </a:p>
        </p:txBody>
      </p:sp>
      <p:pic>
        <p:nvPicPr>
          <p:cNvPr id="10245" name="Picture 5" descr="aristo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219200"/>
            <a:ext cx="2857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172200" y="4876800"/>
            <a:ext cx="24384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Aristotle  </a:t>
            </a:r>
          </a:p>
          <a:p>
            <a:pPr algn="ctr">
              <a:spcBef>
                <a:spcPct val="50000"/>
              </a:spcBef>
            </a:pPr>
            <a:r>
              <a:rPr lang="en-US"/>
              <a:t>4</a:t>
            </a:r>
            <a:r>
              <a:rPr lang="en-US" baseline="30000"/>
              <a:t>th</a:t>
            </a:r>
            <a:r>
              <a:rPr lang="en-US"/>
              <a:t> century BC Greek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sz="4000" dirty="0" err="1" smtClean="0"/>
              <a:t>WOK:The</a:t>
            </a:r>
            <a:r>
              <a:rPr lang="en-US" sz="4000" dirty="0" smtClean="0"/>
              <a:t> role of </a:t>
            </a:r>
            <a:r>
              <a:rPr lang="en-US" sz="4000" b="1" dirty="0" smtClean="0"/>
              <a:t>reason</a:t>
            </a:r>
            <a:r>
              <a:rPr lang="en-US" sz="4000" dirty="0" smtClean="0"/>
              <a:t> in ethics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0000FF"/>
                </a:solidFill>
              </a:rPr>
              <a:t>Facts and evidence, data and statistics, are used to support ethical decisions; </a:t>
            </a:r>
            <a:r>
              <a:rPr lang="en-US" sz="2800" i="1" smtClean="0">
                <a:solidFill>
                  <a:srgbClr val="0000FF"/>
                </a:solidFill>
              </a:rPr>
              <a:t>but are they used to make them?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0000FF"/>
                </a:solidFill>
              </a:rPr>
              <a:t>Problems of social science </a:t>
            </a:r>
            <a:r>
              <a:rPr lang="en-US" sz="2800" i="1" smtClean="0">
                <a:solidFill>
                  <a:srgbClr val="0000FF"/>
                </a:solidFill>
              </a:rPr>
              <a:t>e.g; correlation does not equal causation, ethics of experimenting…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0000FF"/>
                </a:solidFill>
              </a:rPr>
              <a:t>Problem of distinguishing principles from practice: </a:t>
            </a:r>
            <a:r>
              <a:rPr lang="en-US" sz="2800" i="1" smtClean="0">
                <a:solidFill>
                  <a:srgbClr val="0000FF"/>
                </a:solidFill>
              </a:rPr>
              <a:t>i.e: evidence helps us apply moral positions, not determine the principles</a:t>
            </a:r>
            <a:r>
              <a:rPr lang="en-US" sz="2800" smtClean="0">
                <a:solidFill>
                  <a:srgbClr val="0000FF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0000FF"/>
                </a:solidFill>
              </a:rPr>
              <a:t>Use (</a:t>
            </a:r>
            <a:r>
              <a:rPr lang="en-US" sz="2800" i="1" smtClean="0">
                <a:solidFill>
                  <a:srgbClr val="0000FF"/>
                </a:solidFill>
              </a:rPr>
              <a:t>and misuse</a:t>
            </a:r>
            <a:r>
              <a:rPr lang="en-US" sz="2800" smtClean="0">
                <a:solidFill>
                  <a:srgbClr val="0000FF"/>
                </a:solidFill>
              </a:rPr>
              <a:t>) of logic </a:t>
            </a:r>
            <a:r>
              <a:rPr lang="en-US" sz="2800" i="1" smtClean="0">
                <a:solidFill>
                  <a:srgbClr val="0000FF"/>
                </a:solidFill>
              </a:rPr>
              <a:t>e.g: deduction and induction used to justify positions.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0000FF"/>
                </a:solidFill>
              </a:rPr>
              <a:t>Problems of premises and false logic.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0000FF"/>
                </a:solidFill>
              </a:rPr>
              <a:t>Is reason and logic the best way to make ethical decision anyway?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hu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57200"/>
            <a:ext cx="404812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5943600"/>
            <a:ext cx="8229600" cy="5635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Or should we reason harder?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457200" y="838200"/>
            <a:ext cx="3657600" cy="3886200"/>
          </a:xfrm>
          <a:prstGeom prst="wedgeRoundRectCallout">
            <a:avLst>
              <a:gd name="adj1" fmla="val 99134"/>
              <a:gd name="adj2" fmla="val -1470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/>
              <a:t>Reason is and ought only to be, the slave of the passions, and can never pretend to any other office than to serve and obey them.</a:t>
            </a:r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457200" y="5029200"/>
            <a:ext cx="41910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David Hume, </a:t>
            </a:r>
          </a:p>
          <a:p>
            <a:pPr>
              <a:spcBef>
                <a:spcPct val="50000"/>
              </a:spcBef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century Scottish philosopher,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clearer about how to determine universal laws or principles?? </a:t>
            </a:r>
            <a:endParaRPr lang="en-US" dirty="0"/>
          </a:p>
        </p:txBody>
      </p:sp>
      <p:pic>
        <p:nvPicPr>
          <p:cNvPr id="38914" name="Picture 2" descr="https://encrypted-tbn1.gstatic.com/images?q=tbn:ANd9GcQ4XRf7WN8kg_cjPCbXvDNOGW7j3JlWoSbO4OJ-KPQvS7y25at3N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743200"/>
            <a:ext cx="35814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smtClean="0"/>
              <a:t>What is theft? </a:t>
            </a:r>
            <a:br>
              <a:rPr lang="en-US" sz="3600" smtClean="0"/>
            </a:br>
            <a:r>
              <a:rPr lang="en-US" sz="3600" i="1" smtClean="0"/>
              <a:t>(When) is it wrong?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267200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smtClean="0"/>
              <a:t>Are the arguments about:</a:t>
            </a:r>
          </a:p>
          <a:p>
            <a:pPr eaLnBrk="1" hangingPunct="1"/>
            <a:r>
              <a:rPr lang="en-US" sz="2800" smtClean="0">
                <a:solidFill>
                  <a:srgbClr val="0000FF"/>
                </a:solidFill>
              </a:rPr>
              <a:t>Whether theft is wrong in principle? 			</a:t>
            </a:r>
            <a:r>
              <a:rPr lang="en-US" sz="2800" i="1" smtClean="0">
                <a:solidFill>
                  <a:srgbClr val="0000FF"/>
                </a:solidFill>
              </a:rPr>
              <a:t>Or under what conditions it is wrong?</a:t>
            </a:r>
          </a:p>
          <a:p>
            <a:pPr eaLnBrk="1" hangingPunct="1"/>
            <a:r>
              <a:rPr lang="en-US" sz="2800" smtClean="0">
                <a:solidFill>
                  <a:srgbClr val="0000FF"/>
                </a:solidFill>
              </a:rPr>
              <a:t>How we know when it is theft or not? 		            </a:t>
            </a:r>
            <a:r>
              <a:rPr lang="en-US" sz="2800" i="1" smtClean="0">
                <a:solidFill>
                  <a:srgbClr val="0000FF"/>
                </a:solidFill>
              </a:rPr>
              <a:t>i.e: On what premises do we build our principles?</a:t>
            </a:r>
          </a:p>
          <a:p>
            <a:pPr eaLnBrk="1" hangingPunct="1"/>
            <a:r>
              <a:rPr lang="en-US" sz="2800" smtClean="0">
                <a:solidFill>
                  <a:srgbClr val="0000FF"/>
                </a:solidFill>
              </a:rPr>
              <a:t>Our own interpretations of what suits us? 	         </a:t>
            </a:r>
            <a:r>
              <a:rPr lang="en-US" sz="2800" i="1" smtClean="0">
                <a:solidFill>
                  <a:srgbClr val="0000FF"/>
                </a:solidFill>
              </a:rPr>
              <a:t>Or what benefits others? Or of society in general?</a:t>
            </a:r>
          </a:p>
          <a:p>
            <a:pPr eaLnBrk="1" hangingPunct="1"/>
            <a:r>
              <a:rPr lang="en-US" sz="2800" smtClean="0">
                <a:solidFill>
                  <a:srgbClr val="0000FF"/>
                </a:solidFill>
              </a:rPr>
              <a:t>Rational justifications? 					</a:t>
            </a:r>
            <a:r>
              <a:rPr lang="en-US" sz="2800" i="1" smtClean="0">
                <a:solidFill>
                  <a:srgbClr val="0000FF"/>
                </a:solidFill>
              </a:rPr>
              <a:t>Or emotional decisions?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571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28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These are some the knowledge issues in ethics </a:t>
            </a:r>
            <a:endParaRPr lang="en-US" sz="2800" i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4000" smtClean="0"/>
              <a:t>Moral reasoning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sz="2400" smtClean="0"/>
              <a:t>Appealing to a moral principle – what is the principle?</a:t>
            </a:r>
          </a:p>
        </p:txBody>
      </p:sp>
      <p:pic>
        <p:nvPicPr>
          <p:cNvPr id="4100" name="Picture 4" descr="http://utminers.utep.edu/mfernandez/images/Calvin%20and%20Hobbes%20Ethic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82296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i="1" smtClean="0"/>
              <a:t>Arguments about interpreting the </a:t>
            </a:r>
            <a:r>
              <a:rPr lang="en-US" sz="4000" b="1" smtClean="0"/>
              <a:t>principles</a:t>
            </a:r>
            <a:r>
              <a:rPr lang="en-US" sz="4000" i="1" smtClean="0"/>
              <a:t> or ‘laws’ of morality</a:t>
            </a:r>
            <a:r>
              <a:rPr lang="en-US" sz="4000" smtClean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5715000" cy="4221163"/>
          </a:xfrm>
        </p:spPr>
        <p:txBody>
          <a:bodyPr/>
          <a:lstStyle/>
          <a:p>
            <a:pPr eaLnBrk="1" hangingPunct="1"/>
            <a:r>
              <a:rPr lang="en-US" b="1" smtClean="0"/>
              <a:t>believers/ theists</a:t>
            </a:r>
            <a:r>
              <a:rPr lang="en-US" smtClean="0"/>
              <a:t> understand </a:t>
            </a:r>
            <a:r>
              <a:rPr lang="en-US" i="1" smtClean="0"/>
              <a:t>God’s laws</a:t>
            </a:r>
            <a:r>
              <a:rPr lang="en-US" smtClean="0"/>
              <a:t> through prayer, sacred text and authority figures</a:t>
            </a:r>
          </a:p>
          <a:p>
            <a:pPr eaLnBrk="1" hangingPunct="1"/>
            <a:r>
              <a:rPr lang="en-US" b="1" smtClean="0"/>
              <a:t>atheists/ social scientists</a:t>
            </a:r>
            <a:r>
              <a:rPr lang="en-US" smtClean="0"/>
              <a:t> understand </a:t>
            </a:r>
            <a:r>
              <a:rPr lang="en-US" i="1" smtClean="0"/>
              <a:t>natural laws</a:t>
            </a:r>
            <a:r>
              <a:rPr lang="en-US" smtClean="0"/>
              <a:t> though study of socio-biological behaviour</a:t>
            </a:r>
          </a:p>
        </p:txBody>
      </p:sp>
      <p:pic>
        <p:nvPicPr>
          <p:cNvPr id="5124" name="Picture 5" descr="Dore_Mos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905000"/>
            <a:ext cx="2971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smtClean="0"/>
              <a:t>in both cases arguments are usually  about </a:t>
            </a:r>
            <a:r>
              <a:rPr lang="en-US" sz="2800" i="1" smtClean="0"/>
              <a:t>interpreting, defining or understanding</a:t>
            </a:r>
            <a:r>
              <a:rPr lang="en-US" sz="2800" smtClean="0"/>
              <a:t> agreed</a:t>
            </a:r>
            <a:r>
              <a:rPr lang="en-US" b="1" smtClean="0"/>
              <a:t> </a:t>
            </a:r>
            <a:r>
              <a:rPr lang="en-US" sz="2800" b="1" smtClean="0"/>
              <a:t>principles  </a:t>
            </a:r>
            <a:r>
              <a:rPr lang="en-US" sz="2800" i="1" smtClean="0"/>
              <a:t>e.g.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smtClean="0">
                <a:solidFill>
                  <a:srgbClr val="0000FF"/>
                </a:solidFill>
              </a:rPr>
              <a:t>Jane found  $20 that doesn’t belong to her.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smtClean="0">
                <a:solidFill>
                  <a:srgbClr val="0000FF"/>
                </a:solidFill>
              </a:rPr>
              <a:t>Anna doesn’t believe in sex before marriage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smtClean="0">
                <a:solidFill>
                  <a:srgbClr val="0000FF"/>
                </a:solidFill>
              </a:rPr>
              <a:t>John told a racist joke – it wasn’t funny.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smtClean="0">
                <a:solidFill>
                  <a:srgbClr val="0000FF"/>
                </a:solidFill>
              </a:rPr>
              <a:t>Parents of Amy aged 2 let her wander around a swimming pool whilst they sat inside.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smtClean="0">
                <a:solidFill>
                  <a:srgbClr val="0000FF"/>
                </a:solidFill>
              </a:rPr>
              <a:t>Ben picks on James every science lesson – he is a bully</a:t>
            </a:r>
            <a:endParaRPr lang="en-US" sz="280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i="1" smtClean="0"/>
              <a:t>Arguments about the </a:t>
            </a:r>
            <a:r>
              <a:rPr lang="en-US" sz="4800" b="1" smtClean="0"/>
              <a:t>premises</a:t>
            </a:r>
            <a:r>
              <a:rPr lang="en-US" sz="4000" i="1" smtClean="0"/>
              <a:t> or grounds of ethical decisions</a:t>
            </a:r>
            <a:r>
              <a:rPr lang="en-US" sz="4000" smtClean="0"/>
              <a:t> </a:t>
            </a:r>
          </a:p>
        </p:txBody>
      </p:sp>
      <p:pic>
        <p:nvPicPr>
          <p:cNvPr id="7171" name="Picture 5" descr="Stem_Cell_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6629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i="1" smtClean="0"/>
              <a:t>We build ethical arguments and decisions around</a:t>
            </a:r>
            <a:r>
              <a:rPr lang="en-US" sz="4000" smtClean="0"/>
              <a:t> </a:t>
            </a:r>
            <a:r>
              <a:rPr lang="en-US" sz="4000" b="1" smtClean="0"/>
              <a:t>chosen principles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Self Interest Theory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Egoism or Altruism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egoism- self interest first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altruism – benefits others first, by sacrifice</a:t>
            </a:r>
          </a:p>
          <a:p>
            <a:pPr eaLnBrk="1" hangingPunct="1"/>
            <a:r>
              <a:rPr lang="en-US" i="1" dirty="0" smtClean="0">
                <a:solidFill>
                  <a:srgbClr val="0000FF"/>
                </a:solidFill>
              </a:rPr>
              <a:t>But can you be truly altruistic?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5122" name="Picture 2" descr="http://d.gr-assets.com/authors/1263888735p5/83830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572000"/>
            <a:ext cx="1905000" cy="2047876"/>
          </a:xfrm>
          <a:prstGeom prst="rect">
            <a:avLst/>
          </a:prstGeom>
          <a:noFill/>
        </p:spPr>
      </p:pic>
      <p:pic>
        <p:nvPicPr>
          <p:cNvPr id="5124" name="Picture 4" descr="https://encrypted-tbn0.gstatic.com/images?q=tbn:ANd9GcTUREJVzmVwLB2fnXuhK6gCwRPLe48VPds--F_rVt0OyGpPk8DKVbJMYWb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962400"/>
            <a:ext cx="2362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Exception?..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Schindler 1908-74</a:t>
            </a:r>
          </a:p>
          <a:p>
            <a:r>
              <a:rPr lang="en-US" dirty="0" smtClean="0"/>
              <a:t>‘</a:t>
            </a:r>
            <a:r>
              <a:rPr lang="en-US" i="1" dirty="0" smtClean="0"/>
              <a:t>I don’t know what his motives were.  But I don’t give a dam.  What’s important is that he saved our lives</a:t>
            </a:r>
            <a:r>
              <a:rPr lang="en-US" dirty="0" smtClean="0"/>
              <a:t>.’</a:t>
            </a:r>
            <a:endParaRPr lang="en-US" dirty="0"/>
          </a:p>
        </p:txBody>
      </p:sp>
      <p:pic>
        <p:nvPicPr>
          <p:cNvPr id="34818" name="Picture 2" descr="http://www.jonathanrosenbaum.com/wp-content/uploads/2012/08/schindlerslist-book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514600"/>
            <a:ext cx="3362325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Moral Relativism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Values determined by the society to which you belong – thus no universal values.</a:t>
            </a:r>
            <a:endParaRPr lang="en-US" dirty="0"/>
          </a:p>
        </p:txBody>
      </p:sp>
      <p:pic>
        <p:nvPicPr>
          <p:cNvPr id="6146" name="Picture 2" descr="http://upload.wikimedia.org/wikipedia/commons/thumb/5/50/Cicatrices_de_flagellation_sur_un_esclave.jpg/220px-Cicatrices_de_flagellation_sur_un_esclav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895600"/>
            <a:ext cx="2095500" cy="3467100"/>
          </a:xfrm>
          <a:prstGeom prst="rect">
            <a:avLst/>
          </a:prstGeom>
          <a:noFill/>
        </p:spPr>
      </p:pic>
      <p:pic>
        <p:nvPicPr>
          <p:cNvPr id="6150" name="Picture 6" descr="http://timscogitorium.com/tinblog/wp-content/uploads/2011/09/Capital_Punishment_300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590800"/>
            <a:ext cx="2590800" cy="341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747</Words>
  <Application>Microsoft Office PowerPoint</Application>
  <PresentationFormat>On-screen Show (4:3)</PresentationFormat>
  <Paragraphs>87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Ethics:</vt:lpstr>
      <vt:lpstr>What is theft?  (When) is it wrong?</vt:lpstr>
      <vt:lpstr>Moral reasoning</vt:lpstr>
      <vt:lpstr>Arguments about interpreting the principles or ‘laws’ of morality </vt:lpstr>
      <vt:lpstr>in both cases arguments are usually  about interpreting, defining or understanding agreed principles  e.g.</vt:lpstr>
      <vt:lpstr>Arguments about the premises or grounds of ethical decisions </vt:lpstr>
      <vt:lpstr>We build ethical arguments and decisions around chosen principles</vt:lpstr>
      <vt:lpstr>Exception?..</vt:lpstr>
      <vt:lpstr>Moral Relativism</vt:lpstr>
      <vt:lpstr>Religious Ethics</vt:lpstr>
      <vt:lpstr>Slide 11</vt:lpstr>
      <vt:lpstr>Moral Duty</vt:lpstr>
      <vt:lpstr>WOK:The role of emotion in ethics</vt:lpstr>
      <vt:lpstr>WOK: The role of intuition in ethics</vt:lpstr>
      <vt:lpstr>WOK:The role of reason in ethics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Ethics:</dc:title>
  <dc:creator>Hayley</dc:creator>
  <cp:lastModifiedBy>Carl</cp:lastModifiedBy>
  <cp:revision>1</cp:revision>
  <dcterms:created xsi:type="dcterms:W3CDTF">2013-05-01T00:06:26Z</dcterms:created>
  <dcterms:modified xsi:type="dcterms:W3CDTF">2013-05-01T02:52:55Z</dcterms:modified>
</cp:coreProperties>
</file>