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4" r:id="rId3"/>
    <p:sldId id="290" r:id="rId4"/>
    <p:sldId id="285" r:id="rId5"/>
    <p:sldId id="286" r:id="rId6"/>
    <p:sldId id="288" r:id="rId7"/>
    <p:sldId id="295" r:id="rId8"/>
    <p:sldId id="291" r:id="rId9"/>
    <p:sldId id="289" r:id="rId10"/>
    <p:sldId id="292" r:id="rId11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A2B3"/>
    <a:srgbClr val="A0A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82" autoAdjust="0"/>
    <p:restoredTop sz="88034" autoAdjust="0"/>
  </p:normalViewPr>
  <p:slideViewPr>
    <p:cSldViewPr>
      <p:cViewPr varScale="1">
        <p:scale>
          <a:sx n="94" d="100"/>
          <a:sy n="94" d="100"/>
        </p:scale>
        <p:origin x="-16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en-US" smtClean="0"/>
              <a:pPr/>
              <a:t>25/06/2014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05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 lang="en-US" smtClean="0"/>
              <a:pPr/>
              <a:t>25/06/2014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93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0" y="3505200"/>
            <a:ext cx="9144000" cy="11430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add author information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pic>
        <p:nvPicPr>
          <p:cNvPr id="30" name="ContosoLogo.jpg"/>
          <p:cNvPicPr>
            <a:picLocks noChangeAspect="1"/>
          </p:cNvPicPr>
          <p:nvPr/>
        </p:nvPicPr>
        <p:blipFill>
          <a:blip r:embed="rId2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96200" y="5791200"/>
            <a:ext cx="1371600" cy="100812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10"/>
          <p:cNvSpPr/>
          <p:nvPr userDrawn="1"/>
        </p:nvSpPr>
        <p:spPr>
          <a:xfrm>
            <a:off x="0" y="0"/>
            <a:ext cx="9144000" cy="40386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25/06/2014</a:t>
            </a:fld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FEC9D3F2-7140-49B9-866C-D21246A5836E}" type="datetime1">
              <a:rPr lang="en-US" smtClean="0"/>
              <a:pPr algn="r"/>
              <a:t>25/06/2014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CBEC585F-C108-48D6-9331-6628A0FBB73B}" type="datetime1">
              <a:rPr lang="en-US" smtClean="0"/>
              <a:pPr algn="r"/>
              <a:t>25/06/2014</a:t>
            </a:fld>
            <a:endParaRPr lang="en-US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7293A964-5F5E-47DC-ABD9-08A6A9FFD04F}" type="datetime1">
              <a:rPr lang="en-US" smtClean="0"/>
              <a:pPr algn="r"/>
              <a:t>25/06/2014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968C9C2A-D3B8-4543-8A47-F59C20C16D9A}" type="datetime1">
              <a:rPr lang="en-US" smtClean="0"/>
              <a:pPr algn="r"/>
              <a:t>25/06/2014</a:t>
            </a:fld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extLst/>
          </a:lstStyle>
          <a:p>
            <a:pPr algn="r"/>
            <a:fld id="{29ED4C97-3C5D-482A-99AD-AD992C3024DE}" type="datetime1">
              <a:rPr lang="en-US" smtClean="0"/>
              <a:pPr algn="r"/>
              <a:t>25/06/2014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3EF8FEE9-63ED-4C1B-8C25-9B47C2DA1E72}" type="datetime1">
              <a:rPr lang="en-US" smtClean="0"/>
              <a:pPr algn="r"/>
              <a:t>25/06/2014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>
            <a:extLst/>
          </a:lstStyle>
          <a:p>
            <a:pPr algn="r"/>
            <a:fld id="{E8BD303E-7304-41BE-B693-A76D7275A3B0}" type="datetime1">
              <a:rPr lang="en-US" smtClean="0"/>
              <a:pPr algn="r"/>
              <a:t>25/06/2014</a:t>
            </a:fld>
            <a:endParaRPr lang="en-US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 dirty="0"/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>
              <a:defRPr sz="1100"/>
            </a:lvl1pPr>
            <a:extLst/>
          </a:lstStyle>
          <a:p>
            <a:pPr algn="r"/>
            <a:fld id="{F17F374F-8F2E-42FC-B8C0-8EDFCA32CD96}" type="datetime1">
              <a:rPr lang="en-US" sz="1100" smtClean="0"/>
              <a:pPr algn="r"/>
              <a:t>25/06/2014</a:t>
            </a:fld>
            <a:endParaRPr lang="en-US" sz="110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25/06/2014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705100" y="6477000"/>
            <a:ext cx="37338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pic>
        <p:nvPicPr>
          <p:cNvPr id="10" name="Rectangle 9"/>
          <p:cNvPicPr>
            <a:picLocks noChangeAspect="1"/>
          </p:cNvPicPr>
          <p:nvPr/>
        </p:nvPicPr>
        <p:blipFill>
          <a:blip r:embed="rId2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F7F1F872-C5DE-403B-85F0-1024E6CA1886}" type="datetime1">
              <a:rPr lang="en-US" smtClean="0"/>
              <a:pPr algn="r"/>
              <a:t>25/06/2014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73B9D0E9-7F95-4423-9114-95494EF8154E}" type="datetime1">
              <a:rPr lang="en-US" smtClean="0"/>
              <a:pPr algn="r"/>
              <a:t>25/06/2014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828FD173-2CB3-4214-8741-970D8D476901}" type="datetime1">
              <a:rPr lang="en-US" smtClean="0"/>
              <a:pPr algn="r"/>
              <a:t>25/06/2014</a:t>
            </a:fld>
            <a:endParaRPr lang="en-US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A1704A40-8D3B-4404-9986-2B5D36474D63}" type="datetime1">
              <a:rPr lang="en-US" smtClean="0"/>
              <a:pPr algn="r"/>
              <a:t>25/06/2014</a:t>
            </a:fld>
            <a:endParaRPr lang="en-US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DE3B91AD-F2C9-43CB-A84C-1D5C130F2509}" type="datetime1">
              <a:rPr lang="en-US" smtClean="0"/>
              <a:pPr algn="r"/>
              <a:t>25/06/2014</a:t>
            </a:fld>
            <a:endParaRPr lang="en-US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27D93220-918A-400D-B3FA-D8B22567DEBB}" type="datetime1">
              <a:rPr lang="en-US" smtClean="0"/>
              <a:pPr algn="r"/>
              <a:t>25/06/2014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 vert="horz"/>
          <a:lstStyle>
            <a:lvl1pPr algn="ctr">
              <a:defRPr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fld id="{CCD717AA-EA39-47F3-8A0A-15B3575EDB53}" type="datetime1">
              <a:rPr lang="en-US" smtClean="0"/>
              <a:pPr algn="r"/>
              <a:t>25/06/2014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 vert="horz" anchor="ctr"/>
          <a:lstStyle>
            <a:lvl1pPr algn="r">
              <a:defRPr sz="1000"/>
            </a:lvl1pPr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 vert="horz" anchor="ctr"/>
          <a:lstStyle>
            <a:lvl1pPr algn="ctr">
              <a:defRPr sz="1000">
                <a:solidFill>
                  <a:sysClr val="windowText" lastClr="000000"/>
                </a:solidFill>
              </a:defRPr>
            </a:lvl1pPr>
            <a:extLst/>
          </a:lstStyle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pic>
        <p:nvPicPr>
          <p:cNvPr id="24" name="ContosoLogo.jpg"/>
          <p:cNvPicPr>
            <a:picLocks noChangeAspect="1"/>
          </p:cNvPicPr>
          <p:nvPr/>
        </p:nvPicPr>
        <p:blipFill>
          <a:blip r:embed="rId18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eg"/><Relationship Id="rId3" Type="http://schemas.openxmlformats.org/officeDocument/2006/relationships/hyperlink" Target="http://www.youtube.com/watch?v=Kg5ad44knP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838200" y="4114800"/>
            <a:ext cx="7239000" cy="533400"/>
          </a:xfrm>
        </p:spPr>
        <p:txBody>
          <a:bodyPr>
            <a:normAutofit/>
          </a:bodyPr>
          <a:lstStyle>
            <a:extLst/>
          </a:lstStyle>
          <a:p>
            <a:r>
              <a:rPr lang="en-US" sz="2800" dirty="0" smtClean="0"/>
              <a:t>What defines the value of art?</a:t>
            </a:r>
            <a:endParaRPr lang="en-US" sz="2800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838200" y="4724400"/>
            <a:ext cx="6934200" cy="228600"/>
          </a:xfrm>
        </p:spPr>
        <p:txBody>
          <a:bodyPr>
            <a:normAutofit fontScale="92500" lnSpcReduction="20000"/>
          </a:bodyPr>
          <a:lstStyle>
            <a:extLst/>
          </a:lstStyle>
          <a:p>
            <a:r>
              <a:rPr lang="en-US" dirty="0" smtClean="0">
                <a:solidFill>
                  <a:srgbClr val="89A2B3"/>
                </a:solidFill>
              </a:rPr>
              <a:t>By Stuart Close</a:t>
            </a:r>
            <a:endParaRPr lang="en-US" dirty="0">
              <a:solidFill>
                <a:srgbClr val="89A2B3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39000" y="5475892"/>
            <a:ext cx="19050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6553200" y="5943600"/>
            <a:ext cx="19050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14400" y="28956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Can we truly evaluate the true worth of art?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74831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6800" y="381000"/>
            <a:ext cx="457200" cy="58674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91400" y="6172200"/>
            <a:ext cx="10668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3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838200"/>
          </a:xfrm>
        </p:spPr>
        <p:txBody>
          <a:bodyPr>
            <a:normAutofit/>
          </a:bodyPr>
          <a:lstStyle>
            <a:extLst/>
          </a:lstStyle>
          <a:p>
            <a:r>
              <a:rPr lang="en-US" sz="4800" dirty="0" smtClean="0"/>
              <a:t>My Bed</a:t>
            </a:r>
            <a:r>
              <a:rPr lang="en-US" sz="4800" dirty="0" smtClean="0">
                <a:solidFill>
                  <a:srgbClr val="89A2B3"/>
                </a:solidFill>
              </a:rPr>
              <a:t> </a:t>
            </a:r>
            <a:r>
              <a:rPr lang="en-US" sz="2400" dirty="0" smtClean="0">
                <a:solidFill>
                  <a:srgbClr val="89A2B3"/>
                </a:solidFill>
              </a:rPr>
              <a:t>by Tracy </a:t>
            </a:r>
            <a:r>
              <a:rPr lang="en-US" sz="2400" dirty="0" err="1" smtClean="0">
                <a:solidFill>
                  <a:srgbClr val="89A2B3"/>
                </a:solidFill>
              </a:rPr>
              <a:t>Emin</a:t>
            </a:r>
            <a:r>
              <a:rPr lang="en-US" sz="4800" dirty="0" smtClean="0">
                <a:solidFill>
                  <a:srgbClr val="89A2B3"/>
                </a:solidFill>
              </a:rPr>
              <a:t> </a:t>
            </a:r>
            <a:r>
              <a:rPr lang="en-US" sz="1800" dirty="0" smtClean="0">
                <a:solidFill>
                  <a:srgbClr val="89A2B3"/>
                </a:solidFill>
              </a:rPr>
              <a:t> </a:t>
            </a:r>
            <a:endParaRPr lang="en-US" sz="1800" dirty="0">
              <a:solidFill>
                <a:srgbClr val="89A2B3"/>
              </a:solidFill>
            </a:endParaRPr>
          </a:p>
        </p:txBody>
      </p:sp>
      <p:pic>
        <p:nvPicPr>
          <p:cNvPr id="13" name="Picture 12" descr="Emin-My-B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14600"/>
            <a:ext cx="39497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28600" y="1371600"/>
            <a:ext cx="3886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Seen in Tate Modern Gallery, London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Created 1998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Most recently valued at $1.4 million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Contains condoms, a pair of used underwear, bottles of alcohol and many other everyday objects.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0" y="57150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My Bed - Tracy Emin 2012 Interview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323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endParaRPr lang="en-US" dirty="0"/>
          </a:p>
        </p:txBody>
      </p:sp>
      <p:sp>
        <p:nvSpPr>
          <p:cNvPr id="2" name="Rectangle 3"/>
          <p:cNvSpPr>
            <a:spLocks noGrp="1"/>
          </p:cNvSpPr>
          <p:nvPr>
            <p:ph type="body" sz="quarter" idx="13"/>
          </p:nvPr>
        </p:nvSpPr>
        <p:spPr>
          <a:xfrm>
            <a:off x="76200" y="381000"/>
            <a:ext cx="8534400" cy="457200"/>
          </a:xfrm>
        </p:spPr>
        <p:txBody>
          <a:bodyPr>
            <a:normAutofit fontScale="62500" lnSpcReduction="20000"/>
          </a:bodyPr>
          <a:lstStyle>
            <a:extLst/>
          </a:lstStyle>
          <a:p>
            <a:r>
              <a:rPr lang="en-US" sz="4800" dirty="0" smtClean="0"/>
              <a:t>Does emotion influence the value of artwork? </a:t>
            </a:r>
            <a:endParaRPr lang="en-US" sz="1800" dirty="0"/>
          </a:p>
        </p:txBody>
      </p:sp>
      <p:sp>
        <p:nvSpPr>
          <p:cNvPr id="20" name="Rectangle 19"/>
          <p:cNvSpPr/>
          <p:nvPr/>
        </p:nvSpPr>
        <p:spPr>
          <a:xfrm>
            <a:off x="6553200" y="5943600"/>
            <a:ext cx="19050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4"/>
          <p:cNvSpPr>
            <a:spLocks noGrp="1"/>
          </p:cNvSpPr>
          <p:nvPr>
            <p:ph sz="quarter" idx="15"/>
          </p:nvPr>
        </p:nvSpPr>
        <p:spPr>
          <a:xfrm>
            <a:off x="685800" y="2057400"/>
            <a:ext cx="7315200" cy="5867400"/>
          </a:xfrm>
        </p:spPr>
        <p:txBody>
          <a:bodyPr>
            <a:noAutofit/>
          </a:bodyPr>
          <a:lstStyle>
            <a:extLst/>
          </a:lstStyle>
          <a:p>
            <a:pPr marL="571500" indent="-571500">
              <a:buFont typeface="Arial"/>
              <a:buChar char="•"/>
            </a:pPr>
            <a:r>
              <a:rPr lang="en-US" sz="2400" dirty="0" smtClean="0"/>
              <a:t>Many artists create to express emotion or beliefs.</a:t>
            </a:r>
            <a:endParaRPr lang="en-US" sz="2400" dirty="0"/>
          </a:p>
          <a:p>
            <a:pPr marL="571500" indent="-571500">
              <a:buFont typeface="Arial"/>
              <a:buChar char="•"/>
            </a:pPr>
            <a:endParaRPr lang="en-US" sz="2400" dirty="0" smtClean="0"/>
          </a:p>
          <a:p>
            <a:pPr marL="571500" indent="-571500">
              <a:buFont typeface="Arial"/>
              <a:buChar char="•"/>
            </a:pPr>
            <a:r>
              <a:rPr lang="en-US" sz="2400" dirty="0" smtClean="0"/>
              <a:t>“A physical expression of emotion”</a:t>
            </a:r>
            <a:endParaRPr lang="en-US" sz="2400" dirty="0"/>
          </a:p>
          <a:p>
            <a:endParaRPr lang="en-US" sz="2400" dirty="0" smtClean="0"/>
          </a:p>
          <a:p>
            <a:pPr marL="571500" indent="-571500">
              <a:buFont typeface="Arial"/>
              <a:buChar char="•"/>
            </a:pPr>
            <a:r>
              <a:rPr lang="en-US" sz="2400" dirty="0" smtClean="0"/>
              <a:t>Art may be of sentimental or emotional value which cannot be measured.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042449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6800" y="381000"/>
            <a:ext cx="457200" cy="58674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91400" y="6172200"/>
            <a:ext cx="10668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3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838200"/>
          </a:xfrm>
        </p:spPr>
        <p:txBody>
          <a:bodyPr>
            <a:normAutofit/>
          </a:bodyPr>
          <a:lstStyle>
            <a:extLst/>
          </a:lstStyle>
          <a:p>
            <a:r>
              <a:rPr lang="en-US" sz="4800" dirty="0" smtClean="0"/>
              <a:t>Mona Lisa </a:t>
            </a:r>
            <a:r>
              <a:rPr lang="en-US" sz="2400" dirty="0" smtClean="0">
                <a:solidFill>
                  <a:srgbClr val="89A2B3"/>
                </a:solidFill>
              </a:rPr>
              <a:t>by Leonardo Da Vinci</a:t>
            </a:r>
            <a:endParaRPr lang="en-US" sz="1800" dirty="0">
              <a:solidFill>
                <a:srgbClr val="89A2B3"/>
              </a:solidFill>
            </a:endParaRPr>
          </a:p>
        </p:txBody>
      </p:sp>
      <p:pic>
        <p:nvPicPr>
          <p:cNvPr id="5" name="Picture 4" descr="Mona_Lis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24000"/>
            <a:ext cx="3333750" cy="504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1676400"/>
            <a:ext cx="4038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Seen in the Louvre, Paris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Painted 1503-1506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Most recently priced at over $100 million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The painting has 3 different layers of paint, before the present version of the painting was completed.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1350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6800" y="381000"/>
            <a:ext cx="457200" cy="58674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467600" y="6172200"/>
            <a:ext cx="10668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3"/>
          <p:cNvSpPr>
            <a:spLocks noGrp="1"/>
          </p:cNvSpPr>
          <p:nvPr>
            <p:ph type="body" sz="quarter" idx="13"/>
          </p:nvPr>
        </p:nvSpPr>
        <p:spPr>
          <a:xfrm>
            <a:off x="76200" y="304800"/>
            <a:ext cx="8534400" cy="457200"/>
          </a:xfrm>
        </p:spPr>
        <p:txBody>
          <a:bodyPr>
            <a:normAutofit fontScale="55000" lnSpcReduction="20000"/>
          </a:bodyPr>
          <a:lstStyle>
            <a:extLst/>
          </a:lstStyle>
          <a:p>
            <a:pPr algn="ctr"/>
            <a:r>
              <a:rPr lang="en-US" sz="4800" dirty="0" smtClean="0"/>
              <a:t> </a:t>
            </a:r>
            <a:r>
              <a:rPr lang="en-US" sz="5100" dirty="0" smtClean="0"/>
              <a:t>Why are some pieces worth more than others?</a:t>
            </a:r>
            <a:endParaRPr lang="en-US" sz="5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600200"/>
            <a:ext cx="72390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/>
              <a:t>Art is worth as much as </a:t>
            </a:r>
            <a:r>
              <a:rPr lang="en-US" sz="2400" dirty="0" smtClean="0"/>
              <a:t>a person </a:t>
            </a:r>
            <a:r>
              <a:rPr lang="en-US" sz="2400" dirty="0"/>
              <a:t>is willing to pay for it.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Emotional </a:t>
            </a:r>
            <a:r>
              <a:rPr lang="en-US" sz="2400" dirty="0"/>
              <a:t>perception of buyers</a:t>
            </a:r>
            <a:r>
              <a:rPr lang="en-US" sz="2800" dirty="0"/>
              <a:t>. </a:t>
            </a:r>
          </a:p>
          <a:p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Artists spend considerable amounts of time and money on making works.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These artists pieces have gone up in value following their death.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8157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6800" y="381000"/>
            <a:ext cx="457200" cy="58674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91400" y="6172200"/>
            <a:ext cx="10668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3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838200"/>
          </a:xfrm>
        </p:spPr>
        <p:txBody>
          <a:bodyPr>
            <a:normAutofit/>
          </a:bodyPr>
          <a:lstStyle>
            <a:extLst/>
          </a:lstStyle>
          <a:p>
            <a:r>
              <a:rPr lang="en-US" sz="4800" dirty="0" smtClean="0"/>
              <a:t>Christ </a:t>
            </a:r>
            <a:r>
              <a:rPr lang="en-US" sz="2400" dirty="0" smtClean="0">
                <a:solidFill>
                  <a:srgbClr val="89A2B3"/>
                </a:solidFill>
              </a:rPr>
              <a:t>by </a:t>
            </a:r>
            <a:r>
              <a:rPr lang="en-US" sz="2400" dirty="0" err="1">
                <a:solidFill>
                  <a:srgbClr val="89A2B3"/>
                </a:solidFill>
              </a:rPr>
              <a:t>S</a:t>
            </a:r>
            <a:r>
              <a:rPr lang="en-US" sz="2400" dirty="0" err="1" smtClean="0">
                <a:solidFill>
                  <a:srgbClr val="89A2B3"/>
                </a:solidFill>
              </a:rPr>
              <a:t>urdasan</a:t>
            </a:r>
            <a:r>
              <a:rPr lang="en-US" sz="2400" dirty="0" smtClean="0">
                <a:solidFill>
                  <a:srgbClr val="89A2B3"/>
                </a:solidFill>
              </a:rPr>
              <a:t> </a:t>
            </a:r>
            <a:r>
              <a:rPr lang="en-US" sz="2400" dirty="0" err="1" smtClean="0">
                <a:solidFill>
                  <a:srgbClr val="89A2B3"/>
                </a:solidFill>
              </a:rPr>
              <a:t>Pattnik</a:t>
            </a:r>
            <a:r>
              <a:rPr lang="en-US" sz="2400" dirty="0" smtClean="0">
                <a:solidFill>
                  <a:srgbClr val="89A2B3"/>
                </a:solidFill>
              </a:rPr>
              <a:t> </a:t>
            </a:r>
            <a:endParaRPr lang="en-US" sz="1800" dirty="0">
              <a:solidFill>
                <a:srgbClr val="89A2B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828800"/>
            <a:ext cx="3657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Seen on </a:t>
            </a:r>
            <a:r>
              <a:rPr lang="en-US" sz="2400" dirty="0" err="1" smtClean="0"/>
              <a:t>Puri</a:t>
            </a:r>
            <a:r>
              <a:rPr lang="en-US" sz="2400" dirty="0" smtClean="0"/>
              <a:t> Beach, India 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Created 25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of December 2008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Never Valued 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The sculpture took just 14 hours to make and was eventually destroyed.</a:t>
            </a:r>
            <a:endParaRPr lang="en-US" sz="2400" dirty="0"/>
          </a:p>
        </p:txBody>
      </p:sp>
      <p:pic>
        <p:nvPicPr>
          <p:cNvPr id="4" name="Picture 3" descr="20081225-christ_1500370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90800"/>
            <a:ext cx="437007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366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Definition of art</a:t>
            </a:r>
            <a:endParaRPr lang="en-US" dirty="0"/>
          </a:p>
        </p:txBody>
      </p:sp>
      <p:sp>
        <p:nvSpPr>
          <p:cNvPr id="2" name="Rectangle 3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838200"/>
          </a:xfrm>
        </p:spPr>
        <p:txBody>
          <a:bodyPr>
            <a:normAutofit/>
          </a:bodyPr>
          <a:lstStyle>
            <a:extLst/>
          </a:lstStyle>
          <a:p>
            <a:pPr algn="ctr"/>
            <a:r>
              <a:rPr lang="en-US" sz="4800" dirty="0" smtClean="0"/>
              <a:t>Is all art valuable?</a:t>
            </a:r>
            <a:endParaRPr lang="en-US" sz="1800" dirty="0"/>
          </a:p>
        </p:txBody>
      </p:sp>
      <p:sp>
        <p:nvSpPr>
          <p:cNvPr id="31" name="Rectangle 4"/>
          <p:cNvSpPr>
            <a:spLocks noGrp="1"/>
          </p:cNvSpPr>
          <p:nvPr>
            <p:ph sz="quarter" idx="15"/>
          </p:nvPr>
        </p:nvSpPr>
        <p:spPr>
          <a:xfrm>
            <a:off x="304800" y="1981200"/>
            <a:ext cx="8074152" cy="4191000"/>
          </a:xfrm>
        </p:spPr>
        <p:txBody>
          <a:bodyPr>
            <a:noAutofit/>
          </a:bodyPr>
          <a:lstStyle>
            <a:extLst/>
          </a:lstStyle>
          <a:p>
            <a:pPr marL="571500" indent="-571500">
              <a:buFont typeface="Arial"/>
              <a:buChar char="•"/>
            </a:pPr>
            <a:r>
              <a:rPr lang="en-US" sz="2800" dirty="0" smtClean="0"/>
              <a:t>Art may be valued in terms of its historic, religious or cultural importance</a:t>
            </a:r>
          </a:p>
          <a:p>
            <a:pPr marL="571500" indent="-571500">
              <a:buFont typeface="Arial"/>
              <a:buChar char="•"/>
            </a:pPr>
            <a:endParaRPr lang="en-US" sz="2800" dirty="0" smtClean="0"/>
          </a:p>
          <a:p>
            <a:pPr marL="571500" indent="-571500">
              <a:buFont typeface="Arial"/>
              <a:buChar char="•"/>
            </a:pPr>
            <a:r>
              <a:rPr lang="en-US" sz="2800" dirty="0" smtClean="0"/>
              <a:t>In monetary terms all art is not valued equally</a:t>
            </a:r>
          </a:p>
          <a:p>
            <a:pPr marL="571500" indent="-571500">
              <a:buFont typeface="Arial"/>
              <a:buChar char="•"/>
            </a:pPr>
            <a:endParaRPr lang="en-US" sz="2800" dirty="0"/>
          </a:p>
          <a:p>
            <a:pPr marL="571500" indent="-571500">
              <a:buFont typeface="Arial"/>
              <a:buChar char="•"/>
            </a:pPr>
            <a:r>
              <a:rPr lang="en-US" sz="2800" dirty="0" smtClean="0"/>
              <a:t>All art has independent value. </a:t>
            </a:r>
          </a:p>
          <a:p>
            <a:pPr marL="571500" indent="-571500">
              <a:buFont typeface="Arial"/>
              <a:buChar char="•"/>
            </a:pPr>
            <a:endParaRPr lang="en-US" sz="2800" dirty="0"/>
          </a:p>
          <a:p>
            <a:pPr marL="571500" indent="-571500">
              <a:buFont typeface="Arial"/>
              <a:buChar char="•"/>
            </a:pPr>
            <a:endParaRPr lang="en-US" sz="2800" dirty="0" smtClean="0"/>
          </a:p>
          <a:p>
            <a:pPr marL="571500" indent="-571500">
              <a:buFont typeface="Arial"/>
              <a:buChar char="•"/>
            </a:pPr>
            <a:endParaRPr lang="en-US" sz="3600" dirty="0" smtClean="0"/>
          </a:p>
          <a:p>
            <a:pPr marL="571500" indent="-571500">
              <a:buFont typeface="Arial"/>
              <a:buChar char="•"/>
            </a:pPr>
            <a:endParaRPr lang="en-US" sz="3600" dirty="0"/>
          </a:p>
          <a:p>
            <a:pPr marL="571500" indent="-571500">
              <a:buFont typeface="Arial"/>
              <a:buChar char="•"/>
            </a:pPr>
            <a:endParaRPr lang="en-US" sz="3600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6553200" y="5943600"/>
            <a:ext cx="19050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391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endParaRPr lang="en-US" dirty="0"/>
          </a:p>
        </p:txBody>
      </p:sp>
      <p:sp>
        <p:nvSpPr>
          <p:cNvPr id="2" name="Rectangle 3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1143000"/>
          </a:xfrm>
        </p:spPr>
        <p:txBody>
          <a:bodyPr>
            <a:noAutofit/>
          </a:bodyPr>
          <a:lstStyle>
            <a:extLst/>
          </a:lstStyle>
          <a:p>
            <a:pPr algn="ctr"/>
            <a:r>
              <a:rPr lang="en-US" sz="3600" dirty="0" smtClean="0"/>
              <a:t>Why does the value of art vary in differing cultures?</a:t>
            </a:r>
            <a:endParaRPr lang="en-US" sz="3600" dirty="0"/>
          </a:p>
        </p:txBody>
      </p:sp>
      <p:sp>
        <p:nvSpPr>
          <p:cNvPr id="31" name="Rectangle 4"/>
          <p:cNvSpPr>
            <a:spLocks noGrp="1"/>
          </p:cNvSpPr>
          <p:nvPr>
            <p:ph sz="quarter" idx="15"/>
          </p:nvPr>
        </p:nvSpPr>
        <p:spPr>
          <a:xfrm>
            <a:off x="609600" y="1905000"/>
            <a:ext cx="7239000" cy="4191000"/>
          </a:xfrm>
        </p:spPr>
        <p:txBody>
          <a:bodyPr>
            <a:noAutofit/>
          </a:bodyPr>
          <a:lstStyle>
            <a:extLst/>
          </a:lstStyle>
          <a:p>
            <a:pPr marL="571500" indent="-571500">
              <a:buFont typeface="Arial"/>
              <a:buChar char="•"/>
            </a:pPr>
            <a:r>
              <a:rPr lang="en-US" sz="2800" dirty="0" smtClean="0"/>
              <a:t>In other cultures art has differing monetary, emotional and religious values</a:t>
            </a:r>
          </a:p>
          <a:p>
            <a:pPr marL="571500" indent="-571500">
              <a:buFont typeface="Arial"/>
              <a:buChar char="•"/>
            </a:pPr>
            <a:endParaRPr lang="en-US" sz="2800" dirty="0" smtClean="0"/>
          </a:p>
          <a:p>
            <a:pPr marL="571500" indent="-571500">
              <a:buFont typeface="Arial"/>
              <a:buChar char="•"/>
            </a:pPr>
            <a:r>
              <a:rPr lang="en-US" sz="2800" dirty="0" smtClean="0"/>
              <a:t>Different cultures may look upon art with opposing viewpoints due to culture</a:t>
            </a:r>
          </a:p>
          <a:p>
            <a:pPr marL="571500" indent="-571500">
              <a:buFont typeface="Arial"/>
              <a:buChar char="•"/>
            </a:pPr>
            <a:endParaRPr lang="en-US" sz="2800" dirty="0"/>
          </a:p>
          <a:p>
            <a:pPr marL="571500" indent="-571500">
              <a:buFont typeface="Arial"/>
              <a:buChar char="•"/>
            </a:pPr>
            <a:r>
              <a:rPr lang="en-US" sz="2800" dirty="0" smtClean="0"/>
              <a:t>Access to social media.</a:t>
            </a:r>
            <a:endParaRPr lang="en-US" sz="2800" dirty="0"/>
          </a:p>
          <a:p>
            <a:pPr marL="571500" indent="-571500">
              <a:buFont typeface="Arial"/>
              <a:buChar char="•"/>
            </a:pPr>
            <a:endParaRPr lang="en-US" sz="3600" dirty="0"/>
          </a:p>
          <a:p>
            <a:pPr marL="571500" indent="-571500">
              <a:buFont typeface="Arial"/>
              <a:buChar char="•"/>
            </a:pPr>
            <a:endParaRPr lang="en-US" sz="3600" dirty="0"/>
          </a:p>
          <a:p>
            <a:pPr marL="571500" indent="-571500">
              <a:buFont typeface="Arial"/>
              <a:buChar char="•"/>
            </a:pPr>
            <a:endParaRPr lang="en-US" sz="3600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6553200" y="5943600"/>
            <a:ext cx="19050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28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6477000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Oxford English dictionary Definition of art</a:t>
            </a:r>
            <a:endParaRPr lang="en-US" dirty="0"/>
          </a:p>
        </p:txBody>
      </p:sp>
      <p:sp>
        <p:nvSpPr>
          <p:cNvPr id="2" name="Rectangle 3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838200"/>
          </a:xfrm>
        </p:spPr>
        <p:txBody>
          <a:bodyPr>
            <a:normAutofit/>
          </a:bodyPr>
          <a:lstStyle>
            <a:extLst/>
          </a:lstStyle>
          <a:p>
            <a:r>
              <a:rPr lang="en-US" sz="4800" dirty="0" smtClean="0"/>
              <a:t>Art 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31" name="Rectangle 4"/>
          <p:cNvSpPr>
            <a:spLocks noGrp="1"/>
          </p:cNvSpPr>
          <p:nvPr>
            <p:ph sz="quarter" idx="15"/>
          </p:nvPr>
        </p:nvSpPr>
        <p:spPr>
          <a:xfrm>
            <a:off x="304800" y="1752600"/>
            <a:ext cx="8074152" cy="4191000"/>
          </a:xfrm>
        </p:spPr>
        <p:txBody>
          <a:bodyPr>
            <a:noAutofit/>
          </a:bodyPr>
          <a:lstStyle>
            <a:extLst/>
          </a:lstStyle>
          <a:p>
            <a:pPr algn="ctr"/>
            <a:r>
              <a:rPr lang="en-US" sz="3600" dirty="0" smtClean="0"/>
              <a:t>The </a:t>
            </a:r>
            <a:r>
              <a:rPr lang="en-US" sz="3600" dirty="0" smtClean="0">
                <a:solidFill>
                  <a:srgbClr val="89A2B3"/>
                </a:solidFill>
              </a:rPr>
              <a:t>expression</a:t>
            </a:r>
            <a:r>
              <a:rPr lang="en-US" sz="3600" dirty="0" smtClean="0"/>
              <a:t> or application of human </a:t>
            </a:r>
            <a:r>
              <a:rPr lang="en-US" sz="3600" dirty="0" smtClean="0">
                <a:solidFill>
                  <a:srgbClr val="89A2B3"/>
                </a:solidFill>
              </a:rPr>
              <a:t>creative skill</a:t>
            </a:r>
            <a:r>
              <a:rPr lang="en-US" sz="3600" dirty="0" smtClean="0">
                <a:solidFill>
                  <a:srgbClr val="0293E0"/>
                </a:solidFill>
              </a:rPr>
              <a:t> </a:t>
            </a:r>
            <a:r>
              <a:rPr lang="en-US" sz="3600" dirty="0" smtClean="0"/>
              <a:t>and </a:t>
            </a:r>
            <a:r>
              <a:rPr lang="en-US" sz="3600" dirty="0" smtClean="0">
                <a:solidFill>
                  <a:srgbClr val="89A2B3"/>
                </a:solidFill>
              </a:rPr>
              <a:t>imagination</a:t>
            </a:r>
            <a:r>
              <a:rPr lang="en-US" sz="3600" dirty="0" smtClean="0"/>
              <a:t>, typically in a visual form such as painting or sculpture, producing works to be appreciated </a:t>
            </a:r>
            <a:r>
              <a:rPr lang="en-US" sz="3600" dirty="0" smtClean="0">
                <a:solidFill>
                  <a:srgbClr val="89A2B3"/>
                </a:solidFill>
              </a:rPr>
              <a:t>primarily for their beauty or emotional power. </a:t>
            </a:r>
            <a:endParaRPr lang="en-US" sz="3600" dirty="0" smtClean="0">
              <a:solidFill>
                <a:srgbClr val="89A2B3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53200" y="5943600"/>
            <a:ext cx="19050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947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itchbook">
  <a:themeElements>
    <a:clrScheme name="Custom 5">
      <a:dk1>
        <a:srgbClr val="FFFFFF"/>
      </a:dk1>
      <a:lt1>
        <a:srgbClr val="3D4450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F1EBFF"/>
      </a:accent4>
      <a:accent5>
        <a:srgbClr val="F5C040"/>
      </a:accent5>
      <a:accent6>
        <a:srgbClr val="F98111"/>
      </a:accent6>
      <a:hlink>
        <a:srgbClr val="0080FF"/>
      </a:hlink>
      <a:folHlink>
        <a:srgbClr val="5EAEFF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Pitch Book.potx</Template>
  <TotalTime>0</TotalTime>
  <Words>355</Words>
  <Application>Microsoft Macintosh PowerPoint</Application>
  <PresentationFormat>On-screen Show (4:3)</PresentationFormat>
  <Paragraphs>68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Pitchbook</vt:lpstr>
      <vt:lpstr>What defines the value of art?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Definition of art</vt:lpstr>
      <vt:lpstr>PowerPoint Presentation</vt:lpstr>
      <vt:lpstr>Oxford English dictionary Definition of art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2010-04-19T20:44:32Z</dcterms:created>
  <dcterms:modified xsi:type="dcterms:W3CDTF">2014-07-02T18:34:09Z</dcterms:modified>
</cp:coreProperties>
</file>