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261" r:id="rId3"/>
    <p:sldId id="282" r:id="rId4"/>
    <p:sldId id="267" r:id="rId5"/>
    <p:sldId id="268" r:id="rId6"/>
    <p:sldId id="283" r:id="rId7"/>
    <p:sldId id="284" r:id="rId8"/>
    <p:sldId id="269" r:id="rId9"/>
    <p:sldId id="285" r:id="rId10"/>
    <p:sldId id="275" r:id="rId11"/>
    <p:sldId id="286" r:id="rId12"/>
    <p:sldId id="274" r:id="rId13"/>
    <p:sldId id="287" r:id="rId14"/>
    <p:sldId id="288" r:id="rId15"/>
    <p:sldId id="272" r:id="rId16"/>
    <p:sldId id="289" r:id="rId17"/>
    <p:sldId id="290" r:id="rId18"/>
    <p:sldId id="271" r:id="rId19"/>
    <p:sldId id="291" r:id="rId20"/>
    <p:sldId id="292" r:id="rId21"/>
    <p:sldId id="276" r:id="rId22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91" autoAdjust="0"/>
  </p:normalViewPr>
  <p:slideViewPr>
    <p:cSldViewPr>
      <p:cViewPr varScale="1">
        <p:scale>
          <a:sx n="77" d="100"/>
          <a:sy n="77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00C0F-D04D-4A47-AC85-8FDE3B19AC55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EA5F2-8F0E-42D3-82F3-98A92C6BF2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AAC1DBB2-2A77-4771-B84C-5864C55F95C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FE3A598-854A-463A-8E0A-C1BE11F19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Donald Trump makes money</a:t>
            </a:r>
          </a:p>
          <a:p>
            <a:r>
              <a:rPr lang="en-US" dirty="0" smtClean="0"/>
              <a:t>M</a:t>
            </a:r>
            <a:r>
              <a:rPr lang="en-US" baseline="0" dirty="0" smtClean="0"/>
              <a:t> Theresa helped the poor</a:t>
            </a:r>
          </a:p>
          <a:p>
            <a:r>
              <a:rPr lang="en-US" baseline="0" dirty="0" smtClean="0"/>
              <a:t>Contrast is great.  Yet according to self interest theory </a:t>
            </a:r>
            <a:r>
              <a:rPr lang="en-US" baseline="0" dirty="0" err="1" smtClean="0"/>
              <a:t>ie</a:t>
            </a:r>
            <a:r>
              <a:rPr lang="en-US" baseline="0" dirty="0" smtClean="0"/>
              <a:t>. That humans are always selfish they are both doing what they want. They both like/liked what they do and would have hated the others job.  Thus can we conclude that they are equally selfish?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Donald Trump makes money</a:t>
            </a:r>
          </a:p>
          <a:p>
            <a:r>
              <a:rPr lang="en-US" dirty="0" smtClean="0"/>
              <a:t>M</a:t>
            </a:r>
            <a:r>
              <a:rPr lang="en-US" baseline="0" dirty="0" smtClean="0"/>
              <a:t> Theresa helped the poor</a:t>
            </a:r>
          </a:p>
          <a:p>
            <a:r>
              <a:rPr lang="en-US" baseline="0" dirty="0" smtClean="0"/>
              <a:t>Contrast is great.  Yet according to self interest theory </a:t>
            </a:r>
            <a:r>
              <a:rPr lang="en-US" baseline="0" dirty="0" err="1" smtClean="0"/>
              <a:t>ie</a:t>
            </a:r>
            <a:r>
              <a:rPr lang="en-US" baseline="0" dirty="0" smtClean="0"/>
              <a:t>. That humans are always selfish they are both doing what they want. They both like/liked what they do and would have hated the others job.  Thus can we conclude that they are equally selfish?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Survivor comment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Duty in ethics.  In fulfilling your obligation</a:t>
            </a:r>
            <a:r>
              <a:rPr lang="en-US" baseline="0" dirty="0" smtClean="0"/>
              <a:t> there is an implicit corresponding right.   People are more comfortable discussing their rights rather than duties. Rights and duties are two different sides of the same coin.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Duty to not kill</a:t>
            </a:r>
          </a:p>
          <a:p>
            <a:r>
              <a:rPr lang="en-US" baseline="0" dirty="0" smtClean="0"/>
              <a:t>Right to life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Duty in ethics.  In fulfilling your obligation</a:t>
            </a:r>
            <a:r>
              <a:rPr lang="en-US" baseline="0" dirty="0" smtClean="0"/>
              <a:t> there is an implicit corresponding right.   People are more comfortable discussing their rights rather than duties. Rights and duties are two different sides of the same coin.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Duty to not kill</a:t>
            </a:r>
          </a:p>
          <a:p>
            <a:r>
              <a:rPr lang="en-US" baseline="0" dirty="0" smtClean="0"/>
              <a:t>Right to life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Duty in ethics.  In fulfilling your obligation</a:t>
            </a:r>
            <a:r>
              <a:rPr lang="en-US" baseline="0" dirty="0" smtClean="0"/>
              <a:t> there is an implicit corresponding right.   People are more comfortable discussing their rights rather than duties. Rights and duties are two different sides of the same coin.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Duty to not kill</a:t>
            </a:r>
          </a:p>
          <a:p>
            <a:r>
              <a:rPr lang="en-US" baseline="0" dirty="0" smtClean="0"/>
              <a:t>Right to life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i="1" dirty="0" smtClean="0">
                <a:solidFill>
                  <a:srgbClr val="0000FF"/>
                </a:solidFill>
              </a:rPr>
              <a:t>Problems :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how do we value different benefits?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calculations are mind-blowing…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who makes the calculations?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and then we run into universals that ‘trump’ all calculations. e.g. Sam v 5 patients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= back to </a:t>
            </a:r>
            <a:r>
              <a:rPr lang="en-US" b="1" dirty="0" smtClean="0">
                <a:solidFill>
                  <a:srgbClr val="0000FF"/>
                </a:solidFill>
              </a:rPr>
              <a:t>principles</a:t>
            </a:r>
          </a:p>
          <a:p>
            <a:pPr eaLnBrk="1" hangingPunct="1"/>
            <a:endParaRPr lang="en-US" b="1" dirty="0" smtClean="0">
              <a:solidFill>
                <a:srgbClr val="0000FF"/>
              </a:solidFill>
            </a:endParaRPr>
          </a:p>
          <a:p>
            <a:pPr eaLnBrk="1" hangingPunct="1"/>
            <a:r>
              <a:rPr lang="en-US" b="1" dirty="0" smtClean="0">
                <a:solidFill>
                  <a:srgbClr val="0000FF"/>
                </a:solidFill>
              </a:rPr>
              <a:t>How to measure happiness?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i="1" dirty="0" smtClean="0">
                <a:solidFill>
                  <a:srgbClr val="0000FF"/>
                </a:solidFill>
              </a:rPr>
              <a:t>Problems :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how do we value different benefits?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calculations are mind-blowing…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who makes the calculations?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and then we run into universals that ‘trump’ all calculations. e.g. Sam v 5 patients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= back to </a:t>
            </a:r>
            <a:r>
              <a:rPr lang="en-US" b="1" dirty="0" smtClean="0">
                <a:solidFill>
                  <a:srgbClr val="0000FF"/>
                </a:solidFill>
              </a:rPr>
              <a:t>principles</a:t>
            </a:r>
          </a:p>
          <a:p>
            <a:pPr eaLnBrk="1" hangingPunct="1"/>
            <a:endParaRPr lang="en-US" b="1" dirty="0" smtClean="0">
              <a:solidFill>
                <a:srgbClr val="0000FF"/>
              </a:solidFill>
            </a:endParaRPr>
          </a:p>
          <a:p>
            <a:pPr eaLnBrk="1" hangingPunct="1"/>
            <a:r>
              <a:rPr lang="en-US" b="1" dirty="0" smtClean="0">
                <a:solidFill>
                  <a:srgbClr val="0000FF"/>
                </a:solidFill>
              </a:rPr>
              <a:t>How to measure happiness?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i="1" dirty="0" smtClean="0">
                <a:solidFill>
                  <a:srgbClr val="0000FF"/>
                </a:solidFill>
              </a:rPr>
              <a:t>Problems :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how do we value different benefits?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calculations are mind-blowing…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who makes the calculations? 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and then we run into universals that ‘trump’ all calculations. e.g. Sam v 5 patients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= back to </a:t>
            </a:r>
            <a:r>
              <a:rPr lang="en-US" b="1" dirty="0" smtClean="0">
                <a:solidFill>
                  <a:srgbClr val="0000FF"/>
                </a:solidFill>
              </a:rPr>
              <a:t>principles</a:t>
            </a:r>
          </a:p>
          <a:p>
            <a:pPr eaLnBrk="1" hangingPunct="1"/>
            <a:endParaRPr lang="en-US" b="1" dirty="0" smtClean="0">
              <a:solidFill>
                <a:srgbClr val="0000FF"/>
              </a:solidFill>
            </a:endParaRPr>
          </a:p>
          <a:p>
            <a:pPr eaLnBrk="1" hangingPunct="1"/>
            <a:r>
              <a:rPr lang="en-US" b="1" dirty="0" smtClean="0">
                <a:solidFill>
                  <a:srgbClr val="0000FF"/>
                </a:solidFill>
              </a:rPr>
              <a:t>How to measure happiness?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175CF-0B1A-46E9-95CA-94FB58CF2D14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nrJp0lAHk8s1rM&amp;tbnid=eTSsuMOXkr-FpM:&amp;ved=0CAUQjRw&amp;url=http://howmanyarethere.net/how-many-religions-are-there-in-the-world/&amp;ei=lWuAUdCpLpSw8ASI3oHIBA&amp;bvm=bv.45645796,d.dmQ&amp;psig=AFQjCNG5FeXdcS9zz5FZMbscL740CKKmLw&amp;ust=1367457024598272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WdlfXjSDzqj9rM&amp;tbnid=Ragz64gl0C0vSM:&amp;ved=0CAUQjRw&amp;url=http://www.cafepress.com/+immanuel-kant+coasters&amp;ei=M3CAUd3HAYSi8gTY54DIDg&amp;psig=AFQjCNE0RB7CcHx2K4Gfy114G-_72JKeCQ&amp;ust=136745820521578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WdlfXjSDzqj9rM&amp;tbnid=Ragz64gl0C0vSM:&amp;ved=0CAUQjRw&amp;url=http://www.cafepress.com/+immanuel-kant+coasters&amp;ei=M3CAUd3HAYSi8gTY54DIDg&amp;psig=AFQjCNE0RB7CcHx2K4Gfy114G-_72JKeCQ&amp;ust=136745820521578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WdlfXjSDzqj9rM&amp;tbnid=Ragz64gl0C0vSM:&amp;ved=0CAUQjRw&amp;url=http://www.cafepress.com/+immanuel-kant+coasters&amp;ei=M3CAUd3HAYSi8gTY54DIDg&amp;psig=AFQjCNE0RB7CcHx2K4Gfy114G-_72JKeCQ&amp;ust=136745820521578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jHvQ9lnjsoW26M&amp;tbnid=DCtu1etdJN6sfM:&amp;ved=0CAUQjRw&amp;url=http://www.rsrevision.com/Alevel/ethics/utilitarianism/&amp;ei=j22AUa_QFpSY9QSNzIDoBw&amp;psig=AFQjCNHxWgT30g5xRa-qFm2_x8zZJrUntQ&amp;ust=136745754457174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QEFY5KPdeGHCGM&amp;tbnid=HpFKGneRAzwhJM:&amp;ved=0CAUQjRw&amp;url=http://en.wikipedia.org/wiki/Slavery&amp;ei=SmaAUYekF4XA8ATOhoGoAQ&amp;bvm=bv.45645796,d.dmg&amp;psig=AFQjCNHI9JpJBUjhmQkZb0BY95I9veC6ug&amp;ust=136745566671362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com/url?sa=i&amp;rct=j&amp;q=&amp;esrc=s&amp;frm=1&amp;source=images&amp;cd=&amp;cad=rja&amp;docid=YHVeiI4uS-36PM&amp;tbnid=XhedsIJycVcxgM:&amp;ved=0CAUQjRw&amp;url=http://timscogitorium.com/tinblog/topics/capital-punishment&amp;ei=5WaAUejdEZTU9QStzIGoDQ&amp;psig=AFQjCNFJWqVfIORFuQUOQcNUvOXW50ZIIQ&amp;ust=136745580433064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QEFY5KPdeGHCGM&amp;tbnid=HpFKGneRAzwhJM:&amp;ved=0CAUQjRw&amp;url=http://en.wikipedia.org/wiki/Slavery&amp;ei=SmaAUYekF4XA8ATOhoGoAQ&amp;bvm=bv.45645796,d.dmg&amp;psig=AFQjCNHI9JpJBUjhmQkZb0BY95I9veC6ug&amp;ust=136745566671362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com/url?sa=i&amp;rct=j&amp;q=&amp;esrc=s&amp;frm=1&amp;source=images&amp;cd=&amp;cad=rja&amp;docid=YHVeiI4uS-36PM&amp;tbnid=XhedsIJycVcxgM:&amp;ved=0CAUQjRw&amp;url=http://timscogitorium.com/tinblog/topics/capital-punishment&amp;ei=5WaAUejdEZTU9QStzIGoDQ&amp;psig=AFQjCNFJWqVfIORFuQUOQcNUvOXW50ZIIQ&amp;ust=136745580433064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QEFY5KPdeGHCGM&amp;tbnid=HpFKGneRAzwhJM:&amp;ved=0CAUQjRw&amp;url=http://en.wikipedia.org/wiki/Slavery&amp;ei=SmaAUYekF4XA8ATOhoGoAQ&amp;bvm=bv.45645796,d.dmg&amp;psig=AFQjCNHI9JpJBUjhmQkZb0BY95I9veC6ug&amp;ust=136745566671362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com/url?sa=i&amp;rct=j&amp;q=&amp;esrc=s&amp;frm=1&amp;source=images&amp;cd=&amp;cad=rja&amp;docid=YHVeiI4uS-36PM&amp;tbnid=XhedsIJycVcxgM:&amp;ved=0CAUQjRw&amp;url=http://timscogitorium.com/tinblog/topics/capital-punishment&amp;ei=5WaAUejdEZTU9QStzIGoDQ&amp;psig=AFQjCNFJWqVfIORFuQUOQcNUvOXW50ZIIQ&amp;ust=136745580433064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source=images&amp;cd=&amp;cad=rja&amp;docid=E9rGvk_9cPDraM&amp;tbnid=Gj6CT5MPVEJePM:&amp;ved=0CAgQjRwwAA&amp;url=http://www.goodreads.com/author/show/838305.Mother_Teresa&amp;ei=HWSAUfmtNIna4AObmYDQBQ&amp;psig=AFQjCNG-AXa8B1J_7Up22tHgSEB5tMEBtg&amp;ust=136745513392863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www.google.com/url?sa=i&amp;source=images&amp;cd=&amp;cad=rja&amp;docid=E9rGvk_9cPDraM&amp;tbnid=Gj6CT5MPVEJePM:&amp;ved=0CAgQjRwwAA&amp;url=http://www.goodreads.com/author/show/838305.Mother_Teresa&amp;ei=HWSAUfmtNIna4AObmYDQBQ&amp;psig=AFQjCNG-AXa8B1J_7Up22tHgSEB5tMEBtg&amp;ust=136745513392863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95400"/>
            <a:ext cx="3124200" cy="1470025"/>
          </a:xfrm>
        </p:spPr>
        <p:txBody>
          <a:bodyPr/>
          <a:lstStyle/>
          <a:p>
            <a:pPr eaLnBrk="1" hangingPunct="1"/>
            <a:r>
              <a:rPr lang="en-US" sz="3600" smtClean="0"/>
              <a:t>Ethics:</a:t>
            </a:r>
          </a:p>
        </p:txBody>
      </p:sp>
      <p:pic>
        <p:nvPicPr>
          <p:cNvPr id="2051" name="Picture 5" descr="calvin_eth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57200"/>
            <a:ext cx="591502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Exception?..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Schindler 1908-74</a:t>
            </a:r>
          </a:p>
          <a:p>
            <a:r>
              <a:rPr lang="en-US" dirty="0" smtClean="0"/>
              <a:t>‘</a:t>
            </a:r>
            <a:r>
              <a:rPr lang="en-US" i="1" dirty="0" smtClean="0"/>
              <a:t>I don’t know what his motives were.  But I don’t give a dam.  What’s important is that he saved our lives</a:t>
            </a:r>
            <a:r>
              <a:rPr lang="en-US" dirty="0" smtClean="0"/>
              <a:t>.’</a:t>
            </a:r>
            <a:endParaRPr lang="en-US" dirty="0"/>
          </a:p>
        </p:txBody>
      </p:sp>
      <p:pic>
        <p:nvPicPr>
          <p:cNvPr id="34818" name="Picture 2" descr="http://www.jonathanrosenbaum.com/wp-content/uploads/2012/08/schindlerslist-book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514600"/>
            <a:ext cx="3362325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Theories of ethics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80" name="Picture 4" descr="https://encrypted-tbn0.gstatic.com/images?q=tbn:ANd9GcSJFassUDyHqKhtaT58Jnxng31wEQSeprnOG_KqN1Gx_m_JaBT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09800"/>
            <a:ext cx="1952625" cy="2333626"/>
          </a:xfrm>
          <a:prstGeom prst="rect">
            <a:avLst/>
          </a:prstGeom>
          <a:noFill/>
        </p:spPr>
      </p:pic>
      <p:pic>
        <p:nvPicPr>
          <p:cNvPr id="24582" name="Picture 6" descr="http://howmanyarethere.net/wp-content/uploads/2011/04/world-religion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676400"/>
            <a:ext cx="82296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Simplest approach: authoritative rule book which tells us what moral principles to follow</a:t>
            </a:r>
          </a:p>
          <a:p>
            <a:r>
              <a:rPr lang="en-US" dirty="0" smtClean="0"/>
              <a:t>But…</a:t>
            </a:r>
          </a:p>
          <a:p>
            <a:pPr>
              <a:buFontTx/>
              <a:buChar char="-"/>
            </a:pPr>
            <a:r>
              <a:rPr lang="en-US" dirty="0" smtClean="0"/>
              <a:t>Which text?</a:t>
            </a:r>
          </a:p>
          <a:p>
            <a:pPr>
              <a:buFontTx/>
              <a:buChar char="-"/>
            </a:pPr>
            <a:r>
              <a:rPr lang="en-US" dirty="0" smtClean="0"/>
              <a:t>How do we interpret it?</a:t>
            </a:r>
          </a:p>
          <a:p>
            <a:pPr>
              <a:buFontTx/>
              <a:buChar char="-"/>
            </a:pPr>
            <a:r>
              <a:rPr lang="en-US" dirty="0" smtClean="0"/>
              <a:t>How do we apply their rules?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Should I really put to death people who work on a Sunday?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Plato:</a:t>
            </a:r>
          </a:p>
          <a:p>
            <a:r>
              <a:rPr lang="en-US" i="1" dirty="0" smtClean="0"/>
              <a:t>Is something good because God says it is good, or does God say that it is good because it is good?</a:t>
            </a:r>
          </a:p>
          <a:p>
            <a:r>
              <a:rPr lang="en-US" i="1" dirty="0" smtClean="0"/>
              <a:t>On one hand, if something is good </a:t>
            </a:r>
            <a:r>
              <a:rPr lang="en-US" i="1" dirty="0" err="1" smtClean="0"/>
              <a:t>simp,y</a:t>
            </a:r>
            <a:r>
              <a:rPr lang="en-US" i="1" dirty="0" smtClean="0"/>
              <a:t> because God says it is good, then if god suddenly decided that murder was good, it would be good. </a:t>
            </a:r>
          </a:p>
          <a:p>
            <a:r>
              <a:rPr lang="en-US" i="1" dirty="0" smtClean="0"/>
              <a:t>On the other hand, if God says that something is good because it </a:t>
            </a:r>
            <a:r>
              <a:rPr lang="en-US" i="1" u="sng" dirty="0" smtClean="0"/>
              <a:t>is</a:t>
            </a:r>
            <a:r>
              <a:rPr lang="en-US" i="1" dirty="0" smtClean="0"/>
              <a:t> good, then it seems that values are independent of God and we do not need to appeal to Him in order to justify them</a:t>
            </a:r>
          </a:p>
        </p:txBody>
      </p:sp>
      <p:pic>
        <p:nvPicPr>
          <p:cNvPr id="1026" name="Picture 2" descr="http://ts3.mm.bing.net/th?id=H.4619530393486842&amp;pid=1.7&amp;w=144&amp;h=178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381000"/>
            <a:ext cx="1371600" cy="169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Moral 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Immanuel Kant (1724-1804)</a:t>
            </a:r>
          </a:p>
          <a:p>
            <a:r>
              <a:rPr lang="en-US" sz="2800" dirty="0" smtClean="0"/>
              <a:t>Duties are not arbitrary and we can determine what they are by appealing to reason.</a:t>
            </a:r>
          </a:p>
          <a:p>
            <a:endParaRPr lang="en-US" sz="2800" dirty="0"/>
          </a:p>
          <a:p>
            <a:r>
              <a:rPr lang="en-US" sz="2800" dirty="0" smtClean="0"/>
              <a:t>Determining if something is your duty you need to reason whether you can generalize it – could it become universal law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050" name="Picture 2" descr="http://i1.cpcache.com/product/294444291/immanuel_kant_3_tile_coaster.jpg?height=160&amp;width=16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572000"/>
            <a:ext cx="23622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Moral 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dirty="0" smtClean="0"/>
              <a:t>Immanuel Kant (1724-1804</a:t>
            </a:r>
            <a:r>
              <a:rPr lang="en-US" sz="2800" dirty="0" smtClean="0"/>
              <a:t>)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Duties are not arbitrary and we can determine what they are by appealing to reason.</a:t>
            </a:r>
          </a:p>
          <a:p>
            <a:endParaRPr lang="en-US" sz="2800" dirty="0"/>
          </a:p>
          <a:p>
            <a:r>
              <a:rPr lang="en-US" sz="2800" dirty="0" smtClean="0"/>
              <a:t>Determining if something is your duty you need to reason whether you can generalize it – could it become universal law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sz="2800" dirty="0" smtClean="0"/>
              <a:t>To be truly moral our motives </a:t>
            </a:r>
            <a:r>
              <a:rPr lang="en-US" sz="2800" dirty="0" smtClean="0"/>
              <a:t>sh</a:t>
            </a:r>
            <a:r>
              <a:rPr lang="en-US" sz="2800" dirty="0" smtClean="0"/>
              <a:t>ould be motivated by reason and not feeling</a:t>
            </a:r>
            <a:endParaRPr lang="en-US" sz="2800" dirty="0"/>
          </a:p>
        </p:txBody>
      </p:sp>
      <p:pic>
        <p:nvPicPr>
          <p:cNvPr id="2050" name="Picture 2" descr="http://i1.cpcache.com/product/294444291/immanuel_kant_3_tile_coaster.jpg?height=160&amp;width=16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0"/>
            <a:ext cx="2133600" cy="2064774"/>
          </a:xfrm>
          <a:prstGeom prst="rect">
            <a:avLst/>
          </a:prstGeom>
          <a:noFill/>
        </p:spPr>
      </p:pic>
      <p:pic>
        <p:nvPicPr>
          <p:cNvPr id="43010" name="Picture 2" descr="http://ts4.mm.bing.net/th?id=H.4908813623429207&amp;pid=1.7&amp;w=127&amp;h=180&amp;c=7&amp;rs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2400"/>
            <a:ext cx="1057275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Moral 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dirty="0" smtClean="0"/>
              <a:t>Criticisms</a:t>
            </a:r>
          </a:p>
          <a:p>
            <a:r>
              <a:rPr lang="en-US" sz="2800" dirty="0" smtClean="0"/>
              <a:t>Rule worship: moral absolutism e.g. lying is always wrong, but if a life depended on it…</a:t>
            </a:r>
          </a:p>
          <a:p>
            <a:r>
              <a:rPr lang="en-US" sz="2800" dirty="0" smtClean="0"/>
              <a:t>Conflicts of duty e.g. been unfaithful</a:t>
            </a:r>
          </a:p>
          <a:p>
            <a:r>
              <a:rPr lang="en-US" sz="2800" dirty="0" smtClean="0"/>
              <a:t>Moral coldness: humans can not always show indifference e.g. </a:t>
            </a:r>
            <a:r>
              <a:rPr lang="en-US" sz="2800" dirty="0" smtClean="0"/>
              <a:t>when someone is in anger we don’t weigh up the pros and cons</a:t>
            </a:r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Inhabitants of </a:t>
            </a:r>
            <a:r>
              <a:rPr lang="en-US" sz="2800" dirty="0" err="1" smtClean="0"/>
              <a:t>Chambon</a:t>
            </a:r>
            <a:r>
              <a:rPr lang="en-US" sz="2800" dirty="0" smtClean="0"/>
              <a:t> who helped Jews: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i="1" dirty="0" smtClean="0"/>
              <a:t>‘The hand of compassion was faster than the calculus of reason’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2050" name="Picture 2" descr="http://i1.cpcache.com/product/294444291/immanuel_kant_3_tile_coaster.jpg?height=160&amp;width=16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0"/>
            <a:ext cx="2133600" cy="2064774"/>
          </a:xfrm>
          <a:prstGeom prst="rect">
            <a:avLst/>
          </a:prstGeom>
          <a:noFill/>
        </p:spPr>
      </p:pic>
      <p:pic>
        <p:nvPicPr>
          <p:cNvPr id="43010" name="Picture 2" descr="http://ts4.mm.bing.net/th?id=H.4908813623429207&amp;pid=1.7&amp;w=127&amp;h=180&amp;c=7&amp;rs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2400"/>
            <a:ext cx="1057275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Utilitarianism</a:t>
            </a:r>
          </a:p>
          <a:p>
            <a:pPr eaLnBrk="1" hangingPunct="1">
              <a:buFontTx/>
              <a:buNone/>
            </a:pPr>
            <a:endParaRPr lang="en-US" b="1" dirty="0" smtClean="0"/>
          </a:p>
          <a:p>
            <a:pPr eaLnBrk="1" hangingPunct="1"/>
            <a:r>
              <a:rPr lang="en-US" sz="2800" i="1" dirty="0" smtClean="0">
                <a:solidFill>
                  <a:srgbClr val="0000FF"/>
                </a:solidFill>
              </a:rPr>
              <a:t>weighing up the costs and benefits to maximize</a:t>
            </a:r>
          </a:p>
          <a:p>
            <a:pPr eaLnBrk="1" hangingPunct="1"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 overall utility or happiness.</a:t>
            </a:r>
          </a:p>
        </p:txBody>
      </p:sp>
      <p:pic>
        <p:nvPicPr>
          <p:cNvPr id="3074" name="Picture 2" descr="http://www.rsrevision.com/images/calvin_happy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048000"/>
            <a:ext cx="6705600" cy="3581400"/>
          </a:xfrm>
          <a:prstGeom prst="rect">
            <a:avLst/>
          </a:prstGeom>
          <a:noFill/>
        </p:spPr>
      </p:pic>
      <p:pic>
        <p:nvPicPr>
          <p:cNvPr id="3076" name="Picture 4" descr="https://encrypted-tbn2.gstatic.com/images?q=tbn:ANd9GcQNoqIFzBC8amJrLjczgkrX2iSekAZYcXmmyDHmH8SKUGUivu1k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28600"/>
            <a:ext cx="173355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Utilitarianism</a:t>
            </a:r>
          </a:p>
          <a:p>
            <a:r>
              <a:rPr lang="en-US" sz="2800" i="1" dirty="0" smtClean="0">
                <a:solidFill>
                  <a:srgbClr val="0000FF"/>
                </a:solidFill>
              </a:rPr>
              <a:t>One supreme moral principle – </a:t>
            </a:r>
            <a:r>
              <a:rPr lang="en-US" sz="2800" i="1" dirty="0" err="1" smtClean="0">
                <a:solidFill>
                  <a:srgbClr val="0000FF"/>
                </a:solidFill>
              </a:rPr>
              <a:t>maximise</a:t>
            </a:r>
            <a:r>
              <a:rPr lang="en-US" sz="2800" i="1" dirty="0" smtClean="0">
                <a:solidFill>
                  <a:srgbClr val="0000FF"/>
                </a:solidFill>
              </a:rPr>
              <a:t> happiness!</a:t>
            </a:r>
          </a:p>
          <a:p>
            <a:r>
              <a:rPr lang="en-US" sz="2800" i="1" dirty="0" smtClean="0">
                <a:solidFill>
                  <a:srgbClr val="0000FF"/>
                </a:solidFill>
              </a:rPr>
              <a:t>Attempt to establish ethics on a scientific foundation</a:t>
            </a:r>
          </a:p>
          <a:p>
            <a:r>
              <a:rPr lang="en-US" sz="2800" i="1" dirty="0" smtClean="0">
                <a:solidFill>
                  <a:srgbClr val="0000FF"/>
                </a:solidFill>
              </a:rPr>
              <a:t>Happiness = sum of all pleasures</a:t>
            </a:r>
          </a:p>
          <a:p>
            <a:pPr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Arguments in </a:t>
            </a:r>
            <a:r>
              <a:rPr lang="en-US" sz="2800" i="1" dirty="0" err="1" smtClean="0">
                <a:solidFill>
                  <a:srgbClr val="0000FF"/>
                </a:solidFill>
              </a:rPr>
              <a:t>favour</a:t>
            </a:r>
            <a:r>
              <a:rPr lang="en-US" sz="2800" i="1" dirty="0" smtClean="0">
                <a:solidFill>
                  <a:srgbClr val="0000FF"/>
                </a:solidFill>
              </a:rPr>
              <a:t> 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Simple way of solving moral dilemmas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Democratic – everyone decides for themselves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Rational theory – consideration of consequences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Egalitarian – progressive taxation</a:t>
            </a:r>
          </a:p>
        </p:txBody>
      </p:sp>
      <p:pic>
        <p:nvPicPr>
          <p:cNvPr id="3076" name="Picture 4" descr="https://encrypted-tbn2.gstatic.com/images?q=tbn:ANd9GcQNoqIFzBC8amJrLjczgkrX2iSekAZYcXmmyDHmH8SKUGUivu1k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28600"/>
            <a:ext cx="1352550" cy="1307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4000" smtClean="0"/>
              <a:t>Moral reasoning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sz="2400" smtClean="0"/>
              <a:t>Appealing to a moral principle – what is the principle?</a:t>
            </a:r>
          </a:p>
        </p:txBody>
      </p:sp>
      <p:pic>
        <p:nvPicPr>
          <p:cNvPr id="4100" name="Picture 4" descr="http://utminers.utep.edu/mfernandez/images/Calvin%20and%20Hobbes%20Ethi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2296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en-US" b="1" dirty="0" smtClean="0"/>
              <a:t>Utilitarianism</a:t>
            </a:r>
          </a:p>
          <a:p>
            <a:pPr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Arguments against: practical objections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How do we measure happiness?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How do we really know what the consequences will be?</a:t>
            </a:r>
          </a:p>
          <a:p>
            <a:pPr marL="514350" indent="-514350"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Theoretical objections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Bad pleasures – malicious &amp; empty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Motives are important! Doing good by accident?</a:t>
            </a:r>
          </a:p>
          <a:p>
            <a:pPr marL="514350" indent="-514350">
              <a:buAutoNum type="arabicPeriod"/>
            </a:pPr>
            <a:r>
              <a:rPr lang="en-US" sz="2800" i="1" dirty="0" smtClean="0">
                <a:solidFill>
                  <a:srgbClr val="0000FF"/>
                </a:solidFill>
              </a:rPr>
              <a:t>Too unprincipled</a:t>
            </a:r>
          </a:p>
          <a:p>
            <a:pPr marL="514350" indent="-514350">
              <a:buNone/>
            </a:pPr>
            <a:endParaRPr lang="en-US" sz="2800" i="1" dirty="0" smtClean="0">
              <a:solidFill>
                <a:srgbClr val="0000FF"/>
              </a:solidFill>
            </a:endParaRPr>
          </a:p>
          <a:p>
            <a:pPr marL="514350" indent="-514350"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Alternative: </a:t>
            </a:r>
            <a:r>
              <a:rPr lang="en-US" sz="2800" i="1" dirty="0" smtClean="0">
                <a:solidFill>
                  <a:srgbClr val="0000FF"/>
                </a:solidFill>
              </a:rPr>
              <a:t>R</a:t>
            </a:r>
            <a:r>
              <a:rPr lang="en-US" sz="2800" i="1" dirty="0" smtClean="0">
                <a:solidFill>
                  <a:srgbClr val="0000FF"/>
                </a:solidFill>
              </a:rPr>
              <a:t>ule Utilitarianism – conformity to rules that promote general happiness </a:t>
            </a:r>
          </a:p>
        </p:txBody>
      </p:sp>
      <p:pic>
        <p:nvPicPr>
          <p:cNvPr id="3076" name="Picture 4" descr="https://encrypted-tbn2.gstatic.com/images?q=tbn:ANd9GcQNoqIFzBC8amJrLjczgkrX2iSekAZYcXmmyDHmH8SKUGUivu1k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28600"/>
            <a:ext cx="1352550" cy="1307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clearer about how to determine universal laws or principles?? </a:t>
            </a:r>
            <a:endParaRPr lang="en-US" dirty="0"/>
          </a:p>
        </p:txBody>
      </p:sp>
      <p:pic>
        <p:nvPicPr>
          <p:cNvPr id="38914" name="Picture 2" descr="https://encrypted-tbn1.gstatic.com/images?q=tbn:ANd9GcQ4XRf7WN8kg_cjPCbXvDNOGW7j3JlWoSbO4OJ-KPQvS7y25at3N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743200"/>
            <a:ext cx="35814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4000" smtClean="0"/>
              <a:t>Moral reasoning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400" dirty="0" smtClean="0"/>
              <a:t>Are moral values and </a:t>
            </a:r>
            <a:r>
              <a:rPr lang="en-US" sz="2400" dirty="0" smtClean="0"/>
              <a:t>judgements </a:t>
            </a:r>
            <a:r>
              <a:rPr lang="en-US" sz="2400" dirty="0" smtClean="0"/>
              <a:t>just a matter of taste?</a:t>
            </a:r>
          </a:p>
          <a:p>
            <a:endParaRPr lang="en-US" sz="2400" dirty="0" smtClean="0"/>
          </a:p>
          <a:p>
            <a:r>
              <a:rPr lang="en-US" sz="2400" dirty="0" smtClean="0"/>
              <a:t>Simple model – commonly agreed moral principle (cheating is wrong) – fact – value judgement </a:t>
            </a:r>
          </a:p>
          <a:p>
            <a:endParaRPr lang="en-US" sz="2400" dirty="0" smtClean="0"/>
          </a:p>
          <a:p>
            <a:r>
              <a:rPr lang="en-US" sz="2400" dirty="0" smtClean="0"/>
              <a:t>Consistency – impartiality – inconsistent principles?</a:t>
            </a:r>
          </a:p>
          <a:p>
            <a:endParaRPr lang="en-US" sz="2400" dirty="0" smtClean="0"/>
          </a:p>
          <a:p>
            <a:r>
              <a:rPr lang="en-US" sz="2400" dirty="0" smtClean="0"/>
              <a:t>Facts – bad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? What did they do?</a:t>
            </a:r>
          </a:p>
          <a:p>
            <a:endParaRPr lang="en-US" sz="2400" dirty="0" smtClean="0"/>
          </a:p>
          <a:p>
            <a:r>
              <a:rPr lang="en-US" sz="2400" dirty="0" smtClean="0"/>
              <a:t>Disagreements about moral principles – What if someone has values that are diametrically opposed to our own?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i="1" smtClean="0"/>
              <a:t>Arguments about the </a:t>
            </a:r>
            <a:r>
              <a:rPr lang="en-US" sz="4800" b="1" smtClean="0"/>
              <a:t>premises</a:t>
            </a:r>
            <a:r>
              <a:rPr lang="en-US" sz="4000" i="1" smtClean="0"/>
              <a:t> or grounds of ethical decisions</a:t>
            </a:r>
            <a:r>
              <a:rPr lang="en-US" sz="4000" smtClean="0"/>
              <a:t> </a:t>
            </a:r>
          </a:p>
        </p:txBody>
      </p:sp>
      <p:pic>
        <p:nvPicPr>
          <p:cNvPr id="7171" name="Picture 5" descr="Stem_Cell_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629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Moral Relativism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Values determined by the society to which you belong – thus no universal values.</a:t>
            </a:r>
            <a:endParaRPr lang="en-US" dirty="0"/>
          </a:p>
        </p:txBody>
      </p:sp>
      <p:pic>
        <p:nvPicPr>
          <p:cNvPr id="6146" name="Picture 2" descr="http://upload.wikimedia.org/wikipedia/commons/thumb/5/50/Cicatrices_de_flagellation_sur_un_esclave.jpg/220px-Cicatrices_de_flagellation_sur_un_esclav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895600"/>
            <a:ext cx="2095500" cy="3467100"/>
          </a:xfrm>
          <a:prstGeom prst="rect">
            <a:avLst/>
          </a:prstGeom>
          <a:noFill/>
        </p:spPr>
      </p:pic>
      <p:pic>
        <p:nvPicPr>
          <p:cNvPr id="6150" name="Picture 6" descr="http://timscogitorium.com/tinblog/wp-content/uploads/2011/09/Capital_Punishment_300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590800"/>
            <a:ext cx="2590800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Moral Relativism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Arguments for moral relativism</a:t>
            </a:r>
          </a:p>
          <a:p>
            <a:pPr>
              <a:buFontTx/>
              <a:buChar char="-"/>
            </a:pPr>
            <a:r>
              <a:rPr lang="en-US" dirty="0" smtClean="0"/>
              <a:t>Diversity argument – morality in the eye of the beholder</a:t>
            </a:r>
          </a:p>
          <a:p>
            <a:pPr>
              <a:buFontTx/>
              <a:buChar char="-"/>
            </a:pPr>
            <a:r>
              <a:rPr lang="en-US" dirty="0" smtClean="0"/>
              <a:t>Lack of foundations argument – no way to test our values – </a:t>
            </a:r>
            <a:r>
              <a:rPr lang="en-US" dirty="0" err="1" smtClean="0"/>
              <a:t>WoKs</a:t>
            </a:r>
            <a:r>
              <a:rPr lang="en-US" dirty="0" smtClean="0"/>
              <a:t> don’t help</a:t>
            </a:r>
          </a:p>
          <a:p>
            <a:pPr>
              <a:buFontTx/>
              <a:buChar char="-"/>
            </a:pPr>
            <a:r>
              <a:rPr lang="en-US" dirty="0" smtClean="0"/>
              <a:t>Relativism = Tolerance? ‘Live and let live, but…</a:t>
            </a:r>
          </a:p>
          <a:p>
            <a:pPr>
              <a:buNone/>
            </a:pPr>
            <a:r>
              <a:rPr lang="en-US" dirty="0" smtClean="0"/>
              <a:t>	Thugs: ‘ in our culture it is okay to impose our values on other people…’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upload.wikimedia.org/wikipedia/commons/thumb/5/50/Cicatrices_de_flagellation_sur_un_esclave.jpg/220px-Cicatrices_de_flagellation_sur_un_esclav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"/>
            <a:ext cx="759907" cy="1257300"/>
          </a:xfrm>
          <a:prstGeom prst="rect">
            <a:avLst/>
          </a:prstGeom>
          <a:noFill/>
        </p:spPr>
      </p:pic>
      <p:pic>
        <p:nvPicPr>
          <p:cNvPr id="6150" name="Picture 6" descr="http://timscogitorium.com/tinblog/wp-content/uploads/2011/09/Capital_Punishment_300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228600"/>
            <a:ext cx="916523" cy="1209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Moral Relativism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Arguments against moral relativism</a:t>
            </a:r>
          </a:p>
          <a:p>
            <a:pPr>
              <a:buFontTx/>
              <a:buChar char="-"/>
            </a:pPr>
            <a:r>
              <a:rPr lang="en-US" dirty="0" smtClean="0"/>
              <a:t>All cultures seem to share some sore values e.g. violence, property, honesty</a:t>
            </a:r>
          </a:p>
          <a:p>
            <a:pPr>
              <a:buFontTx/>
              <a:buChar char="-"/>
            </a:pPr>
            <a:r>
              <a:rPr lang="en-US" dirty="0" smtClean="0"/>
              <a:t>Core values (needless suffering) intuitively obvious to the majority, but…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upload.wikimedia.org/wikipedia/commons/thumb/5/50/Cicatrices_de_flagellation_sur_un_esclave.jpg/220px-Cicatrices_de_flagellation_sur_un_esclav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"/>
            <a:ext cx="759907" cy="1257300"/>
          </a:xfrm>
          <a:prstGeom prst="rect">
            <a:avLst/>
          </a:prstGeom>
          <a:noFill/>
        </p:spPr>
      </p:pic>
      <p:pic>
        <p:nvPicPr>
          <p:cNvPr id="6150" name="Picture 6" descr="http://timscogitorium.com/tinblog/wp-content/uploads/2011/09/Capital_Punishment_300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228600"/>
            <a:ext cx="916523" cy="1209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>Self </a:t>
            </a:r>
            <a:r>
              <a:rPr lang="en-US" sz="4900" dirty="0" smtClean="0"/>
              <a:t>Interest Theory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Humans are incapable of living up to objective moral values  - 4 arguments for Self-interest theory: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Definitional argument: you are selfish when you do what you want to do e.g. visiting your </a:t>
            </a:r>
            <a:r>
              <a:rPr lang="en-US" dirty="0" err="1" smtClean="0"/>
              <a:t>nan</a:t>
            </a:r>
            <a:r>
              <a:rPr lang="en-US" dirty="0" smtClean="0"/>
              <a:t>!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But, Self-regarding desires v other-regarding desires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 startAt="2"/>
            </a:pPr>
            <a:r>
              <a:rPr lang="en-US" dirty="0" smtClean="0"/>
              <a:t>Evolutionary argument: humans = naturally selfish 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but, empathy &amp; altruism also inherent in human nature</a:t>
            </a:r>
          </a:p>
          <a:p>
            <a:pPr marL="514350" indent="-514350"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5122" name="Picture 2" descr="http://d.gr-assets.com/authors/1263888735p5/83830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1077433" cy="1158241"/>
          </a:xfrm>
          <a:prstGeom prst="rect">
            <a:avLst/>
          </a:prstGeom>
          <a:noFill/>
        </p:spPr>
      </p:pic>
      <p:pic>
        <p:nvPicPr>
          <p:cNvPr id="5124" name="Picture 4" descr="https://encrypted-tbn0.gstatic.com/images?q=tbn:ANd9GcTUREJVzmVwLB2fnXuhK6gCwRPLe48VPds--F_rVt0OyGpPk8DKVbJMYWb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152400"/>
            <a:ext cx="1083733" cy="1258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>Self </a:t>
            </a:r>
            <a:r>
              <a:rPr lang="en-US" sz="4900" dirty="0" smtClean="0"/>
              <a:t>Interest Theory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Humans are incapable of living up to objective moral values  - 4 arguments for Self-interest theory:</a:t>
            </a:r>
          </a:p>
          <a:p>
            <a:pPr marL="514350" indent="-514350">
              <a:buNone/>
            </a:pPr>
            <a:r>
              <a:rPr lang="en-US" dirty="0" smtClean="0"/>
              <a:t>3. 	Hidden benefits argument: reputation, gratitude, image, posthumous fame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but, people do things with no regard for the above </a:t>
            </a:r>
            <a:r>
              <a:rPr lang="en-US" dirty="0" smtClean="0">
                <a:hlinkClick r:id="rId3" action="ppaction://hlinksldjump"/>
              </a:rPr>
              <a:t>e.g.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4. Fear of punishment argument: fine, imprisonment, death – without law &amp; order? </a:t>
            </a:r>
          </a:p>
          <a:p>
            <a:pPr marL="514350" indent="-514350">
              <a:buNone/>
            </a:pPr>
            <a:r>
              <a:rPr lang="en-US" dirty="0" smtClean="0"/>
              <a:t>- 	but, there are many examples from history of people doing selfless acts in spite of the punishment</a:t>
            </a:r>
          </a:p>
          <a:p>
            <a:pPr marL="514350" indent="-514350"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5122" name="Picture 2" descr="http://d.gr-assets.com/authors/1263888735p5/83830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52400"/>
            <a:ext cx="1077433" cy="1158241"/>
          </a:xfrm>
          <a:prstGeom prst="rect">
            <a:avLst/>
          </a:prstGeom>
          <a:noFill/>
        </p:spPr>
      </p:pic>
      <p:pic>
        <p:nvPicPr>
          <p:cNvPr id="5124" name="Picture 4" descr="https://encrypted-tbn0.gstatic.com/images?q=tbn:ANd9GcTUREJVzmVwLB2fnXuhK6gCwRPLe48VPds--F_rVt0OyGpPk8DKVbJMYWb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152400"/>
            <a:ext cx="1083733" cy="1258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1027</Words>
  <Application>Microsoft Office PowerPoint</Application>
  <PresentationFormat>On-screen Show (4:3)</PresentationFormat>
  <Paragraphs>161</Paragraphs>
  <Slides>21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Ethics:</vt:lpstr>
      <vt:lpstr>Moral reasoning</vt:lpstr>
      <vt:lpstr>Moral reasoning</vt:lpstr>
      <vt:lpstr>Arguments about the premises or grounds of ethical decisions </vt:lpstr>
      <vt:lpstr>Moral Relativism</vt:lpstr>
      <vt:lpstr>Moral Relativism</vt:lpstr>
      <vt:lpstr>Moral Relativism</vt:lpstr>
      <vt:lpstr> Self Interest Theory </vt:lpstr>
      <vt:lpstr> Self Interest Theory </vt:lpstr>
      <vt:lpstr>Exception?..</vt:lpstr>
      <vt:lpstr>Theories of ethics</vt:lpstr>
      <vt:lpstr>Religious Ethics</vt:lpstr>
      <vt:lpstr>Religious Ethics</vt:lpstr>
      <vt:lpstr>Religious Ethics</vt:lpstr>
      <vt:lpstr>Moral Duty</vt:lpstr>
      <vt:lpstr>Moral Duty</vt:lpstr>
      <vt:lpstr>Moral Duty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Ethics:</dc:title>
  <dc:creator>Hayley</dc:creator>
  <cp:lastModifiedBy>cnewman</cp:lastModifiedBy>
  <cp:revision>14</cp:revision>
  <dcterms:created xsi:type="dcterms:W3CDTF">2013-05-01T00:06:26Z</dcterms:created>
  <dcterms:modified xsi:type="dcterms:W3CDTF">2013-05-08T19:32:44Z</dcterms:modified>
</cp:coreProperties>
</file>