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4" r:id="rId11"/>
    <p:sldId id="266" r:id="rId12"/>
    <p:sldId id="267" r:id="rId13"/>
    <p:sldId id="269" r:id="rId14"/>
    <p:sldId id="268" r:id="rId15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04693-253D-43F2-8C17-B17CF0C02DCB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D59C45-0CFE-4CB6-B673-585F94A47D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56A9-48F8-4350-86F8-37A87171222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A4EEF-A056-4667-9D37-249C8AA19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56A9-48F8-4350-86F8-37A87171222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A4EEF-A056-4667-9D37-249C8AA19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56A9-48F8-4350-86F8-37A87171222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A4EEF-A056-4667-9D37-249C8AA19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56A9-48F8-4350-86F8-37A87171222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A4EEF-A056-4667-9D37-249C8AA19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56A9-48F8-4350-86F8-37A87171222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A4EEF-A056-4667-9D37-249C8AA19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56A9-48F8-4350-86F8-37A87171222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A4EEF-A056-4667-9D37-249C8AA19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56A9-48F8-4350-86F8-37A87171222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A4EEF-A056-4667-9D37-249C8AA19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56A9-48F8-4350-86F8-37A87171222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A4EEF-A056-4667-9D37-249C8AA19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56A9-48F8-4350-86F8-37A87171222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A4EEF-A056-4667-9D37-249C8AA19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56A9-48F8-4350-86F8-37A87171222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A4EEF-A056-4667-9D37-249C8AA19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56A9-48F8-4350-86F8-37A87171222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A4EEF-A056-4667-9D37-249C8AA19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756A9-48F8-4350-86F8-37A87171222F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A4EEF-A056-4667-9D37-249C8AA194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unnysentences.com/funny-mistranslation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533400"/>
            <a:ext cx="8458200" cy="1470025"/>
          </a:xfrm>
        </p:spPr>
        <p:txBody>
          <a:bodyPr>
            <a:noAutofit/>
          </a:bodyPr>
          <a:lstStyle/>
          <a:p>
            <a:r>
              <a:rPr lang="en-US" sz="3200" dirty="0" smtClean="0"/>
              <a:t>‘ And if English was good enough for Jesus, then it’s good enough for the children of Texas!’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1905000"/>
            <a:ext cx="6781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Ma Ferguson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09600" y="4495800"/>
            <a:ext cx="6781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and translation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&amp; thought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Sapir-Whorf </a:t>
            </a:r>
            <a:r>
              <a:rPr lang="en-US" dirty="0" smtClean="0"/>
              <a:t>hypothesis</a:t>
            </a:r>
          </a:p>
          <a:p>
            <a:pPr>
              <a:buFontTx/>
              <a:buChar char="-"/>
            </a:pPr>
            <a:r>
              <a:rPr lang="en-US" dirty="0" smtClean="0"/>
              <a:t>See clip</a:t>
            </a: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and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Branding</a:t>
            </a:r>
          </a:p>
          <a:p>
            <a:pPr>
              <a:buFontTx/>
              <a:buChar char="-"/>
            </a:pPr>
            <a:r>
              <a:rPr lang="en-US" dirty="0" smtClean="0"/>
              <a:t>‘sparkling water’ v ‘gassy water’</a:t>
            </a:r>
          </a:p>
          <a:p>
            <a:pPr>
              <a:buFontTx/>
              <a:buChar char="-"/>
            </a:pPr>
            <a:r>
              <a:rPr lang="en-US" dirty="0" smtClean="0"/>
              <a:t>If we do not ride in first class do we then </a:t>
            </a:r>
            <a:r>
              <a:rPr lang="en-US" dirty="0" err="1" smtClean="0"/>
              <a:t>gop</a:t>
            </a:r>
            <a:r>
              <a:rPr lang="en-US" dirty="0" smtClean="0"/>
              <a:t> in second or third?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and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Emotionally laden language</a:t>
            </a:r>
          </a:p>
          <a:p>
            <a:pPr>
              <a:buFontTx/>
              <a:buChar char="-"/>
            </a:pPr>
            <a:r>
              <a:rPr lang="en-US" dirty="0" smtClean="0"/>
              <a:t>Terrorist?</a:t>
            </a:r>
          </a:p>
          <a:p>
            <a:pPr>
              <a:buFontTx/>
              <a:buChar char="-"/>
            </a:pPr>
            <a:r>
              <a:rPr lang="en-US" dirty="0" smtClean="0"/>
              <a:t>Anti abortion</a:t>
            </a:r>
          </a:p>
          <a:p>
            <a:pPr>
              <a:buFontTx/>
              <a:buChar char="-"/>
            </a:pPr>
            <a:r>
              <a:rPr lang="en-US" dirty="0" smtClean="0"/>
              <a:t>Genetically modified food</a:t>
            </a:r>
          </a:p>
          <a:p>
            <a:pPr>
              <a:buFontTx/>
              <a:buChar char="-"/>
            </a:pPr>
            <a:r>
              <a:rPr lang="en-US" dirty="0" smtClean="0"/>
              <a:t>Free speech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Should more money be spent on assistance to the poor?</a:t>
            </a:r>
          </a:p>
          <a:p>
            <a:pPr>
              <a:buFontTx/>
              <a:buChar char="-"/>
            </a:pPr>
            <a:r>
              <a:rPr lang="en-US" dirty="0" smtClean="0"/>
              <a:t>Should more money be spent on welfare?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and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Revealing and concealing</a:t>
            </a:r>
          </a:p>
          <a:p>
            <a:pPr marL="514350" indent="-514350">
              <a:buAutoNum type="alphaLcPeriod"/>
            </a:pPr>
            <a:r>
              <a:rPr lang="en-US" dirty="0" smtClean="0"/>
              <a:t>I have invited an attractive blonde to the party</a:t>
            </a:r>
          </a:p>
          <a:p>
            <a:pPr marL="514350" indent="-514350">
              <a:buAutoNum type="alphaLcPeriod"/>
            </a:pPr>
            <a:r>
              <a:rPr lang="en-US" dirty="0" smtClean="0"/>
              <a:t>I have invited a cellist to the party</a:t>
            </a:r>
          </a:p>
          <a:p>
            <a:pPr marL="514350" indent="-514350">
              <a:buAutoNum type="alphaLcPeriod"/>
            </a:pPr>
            <a:r>
              <a:rPr lang="en-US" dirty="0" smtClean="0"/>
              <a:t>I have invited a marathon runner to the party</a:t>
            </a:r>
          </a:p>
          <a:p>
            <a:pPr marL="514350" indent="-514350">
              <a:buAutoNum type="alphaLcPeriod"/>
            </a:pPr>
            <a:r>
              <a:rPr lang="en-US" dirty="0" smtClean="0"/>
              <a:t>I have invited a lesbian to the party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Much of our knowledge comes to us in word</a:t>
            </a:r>
          </a:p>
          <a:p>
            <a:r>
              <a:rPr lang="en-US" dirty="0" smtClean="0"/>
              <a:t>‘If you can’t say it then you don’t know it.’ (</a:t>
            </a:r>
            <a:r>
              <a:rPr lang="en-US" dirty="0" err="1" smtClean="0"/>
              <a:t>Reichenbach</a:t>
            </a:r>
            <a:r>
              <a:rPr lang="en-US" dirty="0" smtClean="0"/>
              <a:t>)</a:t>
            </a:r>
          </a:p>
          <a:p>
            <a:r>
              <a:rPr lang="en-US" dirty="0" smtClean="0"/>
              <a:t>‘I know more than I can say.’(Polanyi)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happens if we translate something word for word? </a:t>
            </a:r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r>
              <a:rPr lang="es-ES" dirty="0" smtClean="0"/>
              <a:t>Jugando fútbol </a:t>
            </a:r>
            <a:r>
              <a:rPr lang="es-ES" dirty="0"/>
              <a:t>es mi </a:t>
            </a:r>
            <a:r>
              <a:rPr lang="es-ES" dirty="0" smtClean="0"/>
              <a:t>favorito hobby</a:t>
            </a:r>
          </a:p>
          <a:p>
            <a:endParaRPr lang="es-ES" dirty="0"/>
          </a:p>
          <a:p>
            <a:endParaRPr lang="es-ES" dirty="0" smtClean="0"/>
          </a:p>
          <a:p>
            <a:r>
              <a:rPr lang="es-ES" dirty="0" err="1" smtClean="0"/>
              <a:t>Translation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more of </a:t>
            </a:r>
            <a:r>
              <a:rPr lang="es-ES" dirty="0" err="1" smtClean="0"/>
              <a:t>an</a:t>
            </a:r>
            <a:r>
              <a:rPr lang="es-ES" dirty="0" smtClean="0"/>
              <a:t> art </a:t>
            </a:r>
            <a:r>
              <a:rPr lang="es-ES" dirty="0" err="1" smtClean="0"/>
              <a:t>than</a:t>
            </a:r>
            <a:r>
              <a:rPr lang="es-ES" dirty="0" smtClean="0"/>
              <a:t> </a:t>
            </a:r>
            <a:r>
              <a:rPr lang="es-ES" dirty="0" err="1" smtClean="0"/>
              <a:t>science</a:t>
            </a:r>
            <a:endParaRPr lang="es-E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of 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1. Context: what other words do you need to understand to understand what ‘chat’ means in English?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2. Untranslatable words: </a:t>
            </a:r>
          </a:p>
          <a:p>
            <a:pPr>
              <a:buFontTx/>
              <a:buChar char="-"/>
            </a:pPr>
            <a:r>
              <a:rPr lang="en-US" dirty="0" err="1" smtClean="0"/>
              <a:t>Schlimmbesserung</a:t>
            </a:r>
            <a:r>
              <a:rPr lang="en-US" dirty="0" smtClean="0"/>
              <a:t> (German)</a:t>
            </a:r>
          </a:p>
          <a:p>
            <a:pPr>
              <a:buFontTx/>
              <a:buChar char="-"/>
            </a:pPr>
            <a:r>
              <a:rPr lang="en-US" dirty="0" smtClean="0"/>
              <a:t>Aware (Japanese)</a:t>
            </a:r>
          </a:p>
          <a:p>
            <a:pPr>
              <a:buFontTx/>
              <a:buChar char="-"/>
            </a:pPr>
            <a:r>
              <a:rPr lang="en-US" dirty="0" err="1" smtClean="0"/>
              <a:t>Rojong</a:t>
            </a:r>
            <a:r>
              <a:rPr lang="en-US" dirty="0" smtClean="0"/>
              <a:t> (Indonesian)</a:t>
            </a:r>
          </a:p>
          <a:p>
            <a:pPr>
              <a:buFontTx/>
              <a:buChar char="-"/>
            </a:pPr>
            <a:r>
              <a:rPr lang="en-US" dirty="0" err="1" smtClean="0"/>
              <a:t>Puijilittatuq</a:t>
            </a:r>
            <a:r>
              <a:rPr lang="en-US" dirty="0" smtClean="0"/>
              <a:t> (Inuktitut)</a:t>
            </a:r>
          </a:p>
          <a:p>
            <a:pPr>
              <a:buFontTx/>
              <a:buChar char="-"/>
            </a:pPr>
            <a:r>
              <a:rPr lang="en-US" dirty="0" err="1" smtClean="0"/>
              <a:t>Mamihlapinatapai</a:t>
            </a:r>
            <a:r>
              <a:rPr lang="en-US" dirty="0" smtClean="0"/>
              <a:t> (Terra del </a:t>
            </a:r>
            <a:r>
              <a:rPr lang="en-US" dirty="0" err="1" smtClean="0"/>
              <a:t>Fuegan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Idiom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‘I was over the moon’</a:t>
            </a:r>
          </a:p>
          <a:p>
            <a:r>
              <a:rPr lang="en-US" dirty="0" smtClean="0"/>
              <a:t>‘Don’t beat around the bush’</a:t>
            </a:r>
          </a:p>
          <a:p>
            <a:r>
              <a:rPr lang="en-US" dirty="0" smtClean="0"/>
              <a:t>‘He was born with a silver spoon in his mouth’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‘Out of sight is out of mind’</a:t>
            </a:r>
          </a:p>
          <a:p>
            <a:r>
              <a:rPr lang="en-US" dirty="0" smtClean="0"/>
              <a:t>Russian translation: ‘Invisible idiot’</a:t>
            </a:r>
          </a:p>
          <a:p>
            <a:r>
              <a:rPr lang="en-US" dirty="0" smtClean="0"/>
              <a:t>‘the spirit is willing, but the flesh is weak’</a:t>
            </a:r>
          </a:p>
          <a:p>
            <a:r>
              <a:rPr lang="en-US" dirty="0" smtClean="0"/>
              <a:t>Russian translation: The vodka is agreeable, but the meat is inferior.’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Mistranslations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‘</a:t>
            </a:r>
            <a:endParaRPr lang="en-US" dirty="0"/>
          </a:p>
        </p:txBody>
      </p:sp>
      <p:pic>
        <p:nvPicPr>
          <p:cNvPr id="1026" name="Picture 2" descr="http://ts3.mm.bing.net/th?id=H.4720023915660274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0"/>
            <a:ext cx="3184478" cy="2133600"/>
          </a:xfrm>
          <a:prstGeom prst="rect">
            <a:avLst/>
          </a:prstGeom>
          <a:noFill/>
        </p:spPr>
      </p:pic>
      <p:pic>
        <p:nvPicPr>
          <p:cNvPr id="1028" name="Picture 4" descr="http://2.bp.blogspot.com/_IZ1wip6Y4vk/TEnb_YYVWvI/AAAAAAAABTA/8xC0BLit2m8/s1600/mr_30540d933267f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3810000" cy="2847976"/>
          </a:xfrm>
          <a:prstGeom prst="rect">
            <a:avLst/>
          </a:prstGeom>
          <a:noFill/>
        </p:spPr>
      </p:pic>
      <p:pic>
        <p:nvPicPr>
          <p:cNvPr id="1030" name="Picture 6" descr="http://ts3.mm.bing.net/th?id=H.5036167824606830&amp;pid=1.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419600"/>
            <a:ext cx="2857500" cy="1771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Mistranslations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‘Come alive with Pepsi’</a:t>
            </a:r>
          </a:p>
          <a:p>
            <a:pPr>
              <a:buNone/>
            </a:pPr>
            <a:r>
              <a:rPr lang="en-US" i="1" dirty="0" smtClean="0"/>
              <a:t>Chinese: ‘Pepsi brings your ancestors back from the dead’ </a:t>
            </a:r>
          </a:p>
          <a:p>
            <a:r>
              <a:rPr lang="en-US" dirty="0" smtClean="0"/>
              <a:t>Swedish company Electrolux advertising their vacuum cleaners in the US</a:t>
            </a:r>
          </a:p>
          <a:p>
            <a:pPr>
              <a:buNone/>
            </a:pPr>
            <a:r>
              <a:rPr lang="en-US" i="1" dirty="0" smtClean="0"/>
              <a:t>‘Nothing sucks like an Electrolux’</a:t>
            </a:r>
          </a:p>
          <a:p>
            <a:pPr>
              <a:buNone/>
            </a:pPr>
            <a:endParaRPr lang="en-US" i="1" dirty="0"/>
          </a:p>
          <a:p>
            <a:pPr>
              <a:buNone/>
            </a:pPr>
            <a:r>
              <a:rPr lang="en-US" sz="2000" i="1" dirty="0" smtClean="0">
                <a:hlinkClick r:id="rId2"/>
              </a:rPr>
              <a:t>Other mistranslations </a:t>
            </a:r>
            <a:endParaRPr lang="en-US" sz="20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Lost in 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Something is always lost – </a:t>
            </a:r>
            <a:r>
              <a:rPr lang="en-US" i="1" dirty="0" smtClean="0"/>
              <a:t>‘</a:t>
            </a:r>
            <a:r>
              <a:rPr lang="en-US" i="1" dirty="0" err="1" smtClean="0"/>
              <a:t>Traduttore</a:t>
            </a:r>
            <a:r>
              <a:rPr lang="en-US" i="1" dirty="0" smtClean="0"/>
              <a:t> </a:t>
            </a:r>
            <a:r>
              <a:rPr lang="en-US" i="1" dirty="0" err="1" smtClean="0"/>
              <a:t>traditore</a:t>
            </a:r>
            <a:r>
              <a:rPr lang="en-US" i="1" dirty="0" smtClean="0"/>
              <a:t>’</a:t>
            </a:r>
          </a:p>
          <a:p>
            <a:endParaRPr lang="en-US" i="1" dirty="0"/>
          </a:p>
          <a:p>
            <a:r>
              <a:rPr lang="en-US" dirty="0" smtClean="0"/>
              <a:t>3 criteria that makes a good translation</a:t>
            </a:r>
          </a:p>
          <a:p>
            <a:pPr marL="514350" indent="-514350">
              <a:buAutoNum type="arabicPeriod"/>
            </a:pPr>
            <a:r>
              <a:rPr lang="en-US" dirty="0" smtClean="0"/>
              <a:t>Faithfulness</a:t>
            </a:r>
          </a:p>
          <a:p>
            <a:pPr marL="514350" indent="-514350">
              <a:buAutoNum type="arabicPeriod"/>
            </a:pPr>
            <a:r>
              <a:rPr lang="en-US" dirty="0" smtClean="0"/>
              <a:t>Comprehensibility</a:t>
            </a:r>
          </a:p>
          <a:p>
            <a:pPr marL="514350" indent="-514350">
              <a:buAutoNum type="arabicPeriod"/>
            </a:pPr>
            <a:r>
              <a:rPr lang="en-US" dirty="0" smtClean="0"/>
              <a:t>Back translation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/>
            <a:r>
              <a:rPr lang="en-US" dirty="0" smtClean="0"/>
              <a:t>Still problems e.g. ‘</a:t>
            </a:r>
            <a:r>
              <a:rPr lang="en-US" dirty="0" err="1" smtClean="0"/>
              <a:t>S’il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plait’ or ‘how do you do’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Labels and stereotypes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Labels </a:t>
            </a:r>
          </a:p>
          <a:p>
            <a:pPr>
              <a:buFontTx/>
              <a:buChar char="-"/>
            </a:pPr>
            <a:r>
              <a:rPr lang="en-US" dirty="0" smtClean="0"/>
              <a:t>Advantages  &amp; disadvantages of giving things labels?</a:t>
            </a:r>
          </a:p>
          <a:p>
            <a:pPr>
              <a:buFontTx/>
              <a:buChar char="-"/>
            </a:pPr>
            <a:endParaRPr lang="en-US" dirty="0"/>
          </a:p>
          <a:p>
            <a:r>
              <a:rPr lang="en-US" dirty="0" smtClean="0"/>
              <a:t>Stereotypes </a:t>
            </a:r>
          </a:p>
          <a:p>
            <a:pPr>
              <a:buFontTx/>
              <a:buChar char="-"/>
            </a:pPr>
            <a:r>
              <a:rPr lang="en-US" dirty="0" smtClean="0"/>
              <a:t>Examples?</a:t>
            </a:r>
          </a:p>
          <a:p>
            <a:pPr>
              <a:buFontTx/>
              <a:buChar char="-"/>
            </a:pPr>
            <a:r>
              <a:rPr lang="en-US" dirty="0" smtClean="0"/>
              <a:t>Are they harmless?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michellehenry.fr/perfec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90600"/>
            <a:ext cx="7620000" cy="5305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415</Words>
  <Application>Microsoft Office PowerPoint</Application>
  <PresentationFormat>On-screen Show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‘ And if English was good enough for Jesus, then it’s good enough for the children of Texas!’</vt:lpstr>
      <vt:lpstr>Slide 2</vt:lpstr>
      <vt:lpstr>Problems of translation</vt:lpstr>
      <vt:lpstr>Idiom</vt:lpstr>
      <vt:lpstr>Mistranslations</vt:lpstr>
      <vt:lpstr>Mistranslations</vt:lpstr>
      <vt:lpstr>Lost in translation</vt:lpstr>
      <vt:lpstr>Labels and stereotypes</vt:lpstr>
      <vt:lpstr>Slide 9</vt:lpstr>
      <vt:lpstr>Language &amp; thought</vt:lpstr>
      <vt:lpstr>Language and values</vt:lpstr>
      <vt:lpstr>Language and values</vt:lpstr>
      <vt:lpstr>Language and values</vt:lpstr>
      <vt:lpstr>Conclusion</vt:lpstr>
    </vt:vector>
  </TitlesOfParts>
  <Company>BSH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 And if English was good enough for Jesus, then it’s good enough for the children of Texas!’</dc:title>
  <dc:creator>cnewman</dc:creator>
  <cp:lastModifiedBy>cnewman</cp:lastModifiedBy>
  <cp:revision>14</cp:revision>
  <dcterms:created xsi:type="dcterms:W3CDTF">2013-02-05T20:37:52Z</dcterms:created>
  <dcterms:modified xsi:type="dcterms:W3CDTF">2013-02-06T20:28:03Z</dcterms:modified>
</cp:coreProperties>
</file>