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7" r:id="rId2"/>
    <p:sldId id="259" r:id="rId3"/>
    <p:sldId id="261" r:id="rId4"/>
    <p:sldId id="263" r:id="rId5"/>
    <p:sldId id="265" r:id="rId6"/>
    <p:sldId id="267"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6" d="100"/>
          <a:sy n="106" d="100"/>
        </p:scale>
        <p:origin x="-1128"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6B2EDBF-EECE-4BCD-B1CC-58507EE5F1EB}" type="datetimeFigureOut">
              <a:rPr lang="en-US" smtClean="0"/>
              <a:pPr/>
              <a:t>4/29/2013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2696FA6-F7AE-413D-A4B8-E2324AD6C53D}"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a:noFill/>
        </p:spPr>
        <p:txBody>
          <a:bodyPr/>
          <a:lstStyle/>
          <a:p>
            <a:fld id="{842CA94E-714C-4702-B540-CFC65BDC2A59}" type="slidenum">
              <a:rPr lang="en-US"/>
              <a:pPr/>
              <a:t>1</a:t>
            </a:fld>
            <a:endParaRPr lang="en-US"/>
          </a:p>
        </p:txBody>
      </p:sp>
      <p:sp>
        <p:nvSpPr>
          <p:cNvPr id="9219" name="Rectangle 2"/>
          <p:cNvSpPr>
            <a:spLocks noGrp="1" noRot="1" noChangeAspect="1" noChangeArrowheads="1" noTextEdit="1"/>
          </p:cNvSpPr>
          <p:nvPr>
            <p:ph type="sldImg"/>
          </p:nvPr>
        </p:nvSpPr>
        <p:spPr>
          <a:ln/>
        </p:spPr>
      </p:sp>
      <p:sp>
        <p:nvSpPr>
          <p:cNvPr id="922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p:spPr>
        <p:txBody>
          <a:bodyPr/>
          <a:lstStyle/>
          <a:p>
            <a:fld id="{F4918FAD-BE72-4A23-A54E-87E38D1A467D}" type="slidenum">
              <a:rPr lang="en-US"/>
              <a:pPr/>
              <a:t>2</a:t>
            </a:fld>
            <a:endParaRPr lang="en-US"/>
          </a:p>
        </p:txBody>
      </p:sp>
      <p:sp>
        <p:nvSpPr>
          <p:cNvPr id="10243" name="Rectangle 2"/>
          <p:cNvSpPr>
            <a:spLocks noGrp="1" noRot="1" noChangeAspect="1" noChangeArrowheads="1" noTextEdit="1"/>
          </p:cNvSpPr>
          <p:nvPr>
            <p:ph type="sldImg"/>
          </p:nvPr>
        </p:nvSpPr>
        <p:spPr>
          <a:ln/>
        </p:spPr>
      </p:sp>
      <p:sp>
        <p:nvSpPr>
          <p:cNvPr id="1024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p:cNvSpPr>
            <a:spLocks noGrp="1" noChangeArrowheads="1"/>
          </p:cNvSpPr>
          <p:nvPr>
            <p:ph type="sldNum" sz="quarter" idx="5"/>
          </p:nvPr>
        </p:nvSpPr>
        <p:spPr>
          <a:noFill/>
        </p:spPr>
        <p:txBody>
          <a:bodyPr/>
          <a:lstStyle/>
          <a:p>
            <a:fld id="{A51A5668-D58F-46DC-9A7C-03FAEEF48686}" type="slidenum">
              <a:rPr lang="en-US"/>
              <a:pPr/>
              <a:t>3</a:t>
            </a:fld>
            <a:endParaRPr lang="en-US"/>
          </a:p>
        </p:txBody>
      </p:sp>
      <p:sp>
        <p:nvSpPr>
          <p:cNvPr id="11267" name="Rectangle 2"/>
          <p:cNvSpPr>
            <a:spLocks noGrp="1" noRot="1" noChangeAspect="1" noChangeArrowheads="1" noTextEdit="1"/>
          </p:cNvSpPr>
          <p:nvPr>
            <p:ph type="sldImg"/>
          </p:nvPr>
        </p:nvSpPr>
        <p:spPr>
          <a:ln/>
        </p:spPr>
      </p:sp>
      <p:sp>
        <p:nvSpPr>
          <p:cNvPr id="1126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a:noFill/>
        </p:spPr>
        <p:txBody>
          <a:bodyPr/>
          <a:lstStyle/>
          <a:p>
            <a:fld id="{E63BFBB8-95CE-4EAB-A83D-D2D8E09F6365}" type="slidenum">
              <a:rPr lang="en-US"/>
              <a:pPr/>
              <a:t>4</a:t>
            </a:fld>
            <a:endParaRPr lang="en-US"/>
          </a:p>
        </p:txBody>
      </p:sp>
      <p:sp>
        <p:nvSpPr>
          <p:cNvPr id="12291" name="Rectangle 2"/>
          <p:cNvSpPr>
            <a:spLocks noGrp="1" noRot="1" noChangeAspect="1" noChangeArrowheads="1" noTextEdit="1"/>
          </p:cNvSpPr>
          <p:nvPr>
            <p:ph type="sldImg"/>
          </p:nvPr>
        </p:nvSpPr>
        <p:spPr>
          <a:ln/>
        </p:spPr>
      </p:sp>
      <p:sp>
        <p:nvSpPr>
          <p:cNvPr id="1229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noFill/>
        </p:spPr>
        <p:txBody>
          <a:bodyPr/>
          <a:lstStyle/>
          <a:p>
            <a:fld id="{F1E3DB6B-B24E-4F82-A18E-7C089F966AE3}" type="slidenum">
              <a:rPr lang="en-US"/>
              <a:pPr/>
              <a:t>5</a:t>
            </a:fld>
            <a:endParaRPr lang="en-US"/>
          </a:p>
        </p:txBody>
      </p:sp>
      <p:sp>
        <p:nvSpPr>
          <p:cNvPr id="13315" name="Rectangle 2"/>
          <p:cNvSpPr>
            <a:spLocks noGrp="1" noRot="1" noChangeAspect="1" noChangeArrowheads="1" noTextEdit="1"/>
          </p:cNvSpPr>
          <p:nvPr>
            <p:ph type="sldImg"/>
          </p:nvPr>
        </p:nvSpPr>
        <p:spPr>
          <a:ln/>
        </p:spPr>
      </p:sp>
      <p:sp>
        <p:nvSpPr>
          <p:cNvPr id="1331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p>
            <a:fld id="{AC820D5B-9394-46E9-96A4-717FE0CEB03A}" type="slidenum">
              <a:rPr lang="en-US"/>
              <a:pPr/>
              <a:t>6</a:t>
            </a:fld>
            <a:endParaRPr lang="en-US"/>
          </a:p>
        </p:txBody>
      </p:sp>
      <p:sp>
        <p:nvSpPr>
          <p:cNvPr id="14339" name="Rectangle 2"/>
          <p:cNvSpPr>
            <a:spLocks noRot="1" noChangeArrowheads="1" noTextEdit="1"/>
          </p:cNvSpPr>
          <p:nvPr>
            <p:ph type="sldImg"/>
          </p:nvPr>
        </p:nvSpPr>
        <p:spPr>
          <a:ln/>
        </p:spPr>
      </p:sp>
      <p:sp>
        <p:nvSpPr>
          <p:cNvPr id="1434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3E09D8C-683F-4218-ACDF-AEFDB05D96A1}" type="datetimeFigureOut">
              <a:rPr lang="en-US" smtClean="0"/>
              <a:pPr/>
              <a:t>4/29/2013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2F4479-18F3-46FE-8DDA-FAC80397005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3E09D8C-683F-4218-ACDF-AEFDB05D96A1}" type="datetimeFigureOut">
              <a:rPr lang="en-US" smtClean="0"/>
              <a:pPr/>
              <a:t>4/29/2013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2F4479-18F3-46FE-8DDA-FAC80397005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3E09D8C-683F-4218-ACDF-AEFDB05D96A1}" type="datetimeFigureOut">
              <a:rPr lang="en-US" smtClean="0"/>
              <a:pPr/>
              <a:t>4/29/2013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2F4479-18F3-46FE-8DDA-FAC80397005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3E09D8C-683F-4218-ACDF-AEFDB05D96A1}" type="datetimeFigureOut">
              <a:rPr lang="en-US" smtClean="0"/>
              <a:pPr/>
              <a:t>4/29/2013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2F4479-18F3-46FE-8DDA-FAC80397005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3E09D8C-683F-4218-ACDF-AEFDB05D96A1}" type="datetimeFigureOut">
              <a:rPr lang="en-US" smtClean="0"/>
              <a:pPr/>
              <a:t>4/29/2013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2F4479-18F3-46FE-8DDA-FAC80397005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3E09D8C-683F-4218-ACDF-AEFDB05D96A1}" type="datetimeFigureOut">
              <a:rPr lang="en-US" smtClean="0"/>
              <a:pPr/>
              <a:t>4/29/2013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2F4479-18F3-46FE-8DDA-FAC80397005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3E09D8C-683F-4218-ACDF-AEFDB05D96A1}" type="datetimeFigureOut">
              <a:rPr lang="en-US" smtClean="0"/>
              <a:pPr/>
              <a:t>4/29/2013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A2F4479-18F3-46FE-8DDA-FAC80397005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3E09D8C-683F-4218-ACDF-AEFDB05D96A1}" type="datetimeFigureOut">
              <a:rPr lang="en-US" smtClean="0"/>
              <a:pPr/>
              <a:t>4/29/2013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A2F4479-18F3-46FE-8DDA-FAC80397005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3E09D8C-683F-4218-ACDF-AEFDB05D96A1}" type="datetimeFigureOut">
              <a:rPr lang="en-US" smtClean="0"/>
              <a:pPr/>
              <a:t>4/29/2013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A2F4479-18F3-46FE-8DDA-FAC80397005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3E09D8C-683F-4218-ACDF-AEFDB05D96A1}" type="datetimeFigureOut">
              <a:rPr lang="en-US" smtClean="0"/>
              <a:pPr/>
              <a:t>4/29/2013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2F4479-18F3-46FE-8DDA-FAC80397005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3E09D8C-683F-4218-ACDF-AEFDB05D96A1}" type="datetimeFigureOut">
              <a:rPr lang="en-US" smtClean="0"/>
              <a:pPr/>
              <a:t>4/29/2013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2F4479-18F3-46FE-8DDA-FAC80397005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3E09D8C-683F-4218-ACDF-AEFDB05D96A1}" type="datetimeFigureOut">
              <a:rPr lang="en-US" smtClean="0"/>
              <a:pPr/>
              <a:t>4/29/2013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A2F4479-18F3-46FE-8DDA-FAC80397005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jpeg"/><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3" Type="http://schemas.openxmlformats.org/officeDocument/2006/relationships/hyperlink" Target="http://www.time-blog.com/graphics_script/2007/moralityquiz/index.html?iid=redirect-morality"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762000" y="381000"/>
            <a:ext cx="7772400" cy="1470025"/>
          </a:xfrm>
        </p:spPr>
        <p:txBody>
          <a:bodyPr/>
          <a:lstStyle/>
          <a:p>
            <a:pPr eaLnBrk="1" hangingPunct="1"/>
            <a:r>
              <a:rPr lang="en-US" sz="5400" smtClean="0"/>
              <a:t>Moral Dilemmas</a:t>
            </a:r>
          </a:p>
        </p:txBody>
      </p:sp>
      <p:sp>
        <p:nvSpPr>
          <p:cNvPr id="2051" name="Rectangle 3"/>
          <p:cNvSpPr>
            <a:spLocks noGrp="1" noChangeArrowheads="1"/>
          </p:cNvSpPr>
          <p:nvPr>
            <p:ph type="subTitle" idx="1"/>
          </p:nvPr>
        </p:nvSpPr>
        <p:spPr>
          <a:xfrm>
            <a:off x="0" y="4495800"/>
            <a:ext cx="6172200" cy="838200"/>
          </a:xfrm>
        </p:spPr>
        <p:txBody>
          <a:bodyPr/>
          <a:lstStyle/>
          <a:p>
            <a:pPr eaLnBrk="1" hangingPunct="1"/>
            <a:r>
              <a:rPr lang="en-US" sz="4000" smtClean="0">
                <a:solidFill>
                  <a:srgbClr val="0000FF"/>
                </a:solidFill>
              </a:rPr>
              <a:t>What would you do?</a:t>
            </a:r>
          </a:p>
          <a:p>
            <a:pPr eaLnBrk="1" hangingPunct="1"/>
            <a:endParaRPr lang="en-US" sz="4000" smtClean="0">
              <a:solidFill>
                <a:srgbClr val="0000FF"/>
              </a:solidFill>
            </a:endParaRPr>
          </a:p>
        </p:txBody>
      </p:sp>
      <p:pic>
        <p:nvPicPr>
          <p:cNvPr id="2052" name="Picture 4" descr="175_boat"/>
          <p:cNvPicPr>
            <a:picLocks noChangeAspect="1" noChangeArrowheads="1"/>
          </p:cNvPicPr>
          <p:nvPr/>
        </p:nvPicPr>
        <p:blipFill>
          <a:blip r:embed="rId3" cstate="print"/>
          <a:srcRect/>
          <a:stretch>
            <a:fillRect/>
          </a:stretch>
        </p:blipFill>
        <p:spPr bwMode="auto">
          <a:xfrm>
            <a:off x="228600" y="1600200"/>
            <a:ext cx="3048000" cy="1828800"/>
          </a:xfrm>
          <a:prstGeom prst="rect">
            <a:avLst/>
          </a:prstGeom>
          <a:noFill/>
          <a:ln w="9525">
            <a:noFill/>
            <a:miter lim="800000"/>
            <a:headEnd/>
            <a:tailEnd/>
          </a:ln>
        </p:spPr>
      </p:pic>
      <p:pic>
        <p:nvPicPr>
          <p:cNvPr id="2053" name="Picture 5" descr="175_trolley"/>
          <p:cNvPicPr>
            <a:picLocks noChangeAspect="1" noChangeArrowheads="1"/>
          </p:cNvPicPr>
          <p:nvPr/>
        </p:nvPicPr>
        <p:blipFill>
          <a:blip r:embed="rId4" cstate="print"/>
          <a:srcRect/>
          <a:stretch>
            <a:fillRect/>
          </a:stretch>
        </p:blipFill>
        <p:spPr bwMode="auto">
          <a:xfrm>
            <a:off x="3124200" y="2133600"/>
            <a:ext cx="3048000" cy="1874838"/>
          </a:xfrm>
          <a:prstGeom prst="rect">
            <a:avLst/>
          </a:prstGeom>
          <a:noFill/>
          <a:ln w="9525">
            <a:noFill/>
            <a:miter lim="800000"/>
            <a:headEnd/>
            <a:tailEnd/>
          </a:ln>
        </p:spPr>
      </p:pic>
      <p:pic>
        <p:nvPicPr>
          <p:cNvPr id="2054" name="Picture 6" descr="175_baby"/>
          <p:cNvPicPr>
            <a:picLocks noChangeAspect="1" noChangeArrowheads="1"/>
          </p:cNvPicPr>
          <p:nvPr/>
        </p:nvPicPr>
        <p:blipFill>
          <a:blip r:embed="rId5" cstate="print"/>
          <a:srcRect/>
          <a:stretch>
            <a:fillRect/>
          </a:stretch>
        </p:blipFill>
        <p:spPr bwMode="auto">
          <a:xfrm>
            <a:off x="5943600" y="3276600"/>
            <a:ext cx="2895600" cy="1738313"/>
          </a:xfrm>
          <a:prstGeom prst="rect">
            <a:avLst/>
          </a:prstGeom>
          <a:noFill/>
          <a:ln w="9525">
            <a:noFill/>
            <a:miter lim="800000"/>
            <a:headEnd/>
            <a:tailEnd/>
          </a:ln>
        </p:spPr>
      </p:pic>
      <p:sp>
        <p:nvSpPr>
          <p:cNvPr id="2055" name="Text Box 7"/>
          <p:cNvSpPr txBox="1">
            <a:spLocks noChangeArrowheads="1"/>
          </p:cNvSpPr>
          <p:nvPr/>
        </p:nvSpPr>
        <p:spPr bwMode="auto">
          <a:xfrm>
            <a:off x="2270125" y="5556250"/>
            <a:ext cx="4900613" cy="701675"/>
          </a:xfrm>
          <a:prstGeom prst="rect">
            <a:avLst/>
          </a:prstGeom>
          <a:noFill/>
          <a:ln w="9525">
            <a:noFill/>
            <a:miter lim="800000"/>
            <a:headEnd/>
            <a:tailEnd/>
          </a:ln>
        </p:spPr>
        <p:txBody>
          <a:bodyPr wrap="none">
            <a:spAutoFit/>
          </a:bodyPr>
          <a:lstStyle/>
          <a:p>
            <a:r>
              <a:rPr lang="en-US" sz="4000" i="1">
                <a:solidFill>
                  <a:srgbClr val="CC0000"/>
                </a:solidFill>
              </a:rPr>
              <a:t>How did you decide?</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0" y="304800"/>
            <a:ext cx="6477000" cy="1143000"/>
          </a:xfrm>
        </p:spPr>
        <p:txBody>
          <a:bodyPr/>
          <a:lstStyle/>
          <a:p>
            <a:pPr eaLnBrk="1" hangingPunct="1"/>
            <a:r>
              <a:rPr lang="en-US" smtClean="0"/>
              <a:t>The Sinking Lifeboat</a:t>
            </a:r>
          </a:p>
        </p:txBody>
      </p:sp>
      <p:sp>
        <p:nvSpPr>
          <p:cNvPr id="3075" name="Rectangle 3"/>
          <p:cNvSpPr>
            <a:spLocks noGrp="1" noChangeArrowheads="1"/>
          </p:cNvSpPr>
          <p:nvPr>
            <p:ph type="body" idx="1"/>
          </p:nvPr>
        </p:nvSpPr>
        <p:spPr>
          <a:xfrm>
            <a:off x="457200" y="1905000"/>
            <a:ext cx="8229600" cy="4419600"/>
          </a:xfrm>
        </p:spPr>
        <p:txBody>
          <a:bodyPr/>
          <a:lstStyle/>
          <a:p>
            <a:pPr eaLnBrk="1" hangingPunct="1">
              <a:lnSpc>
                <a:spcPct val="90000"/>
              </a:lnSpc>
            </a:pPr>
            <a:r>
              <a:rPr lang="en-US" sz="2800" smtClean="0"/>
              <a:t>You're in a lifeboat with several other people. The boat is overloaded and will capsize soon killing everyone aboard unless you lighten the load by one person. One of the passengers is grievously injured and is certain to die soon, but is fully alert and aware of everything that is going on. </a:t>
            </a:r>
          </a:p>
          <a:p>
            <a:pPr eaLnBrk="1" hangingPunct="1">
              <a:lnSpc>
                <a:spcPct val="90000"/>
              </a:lnSpc>
            </a:pPr>
            <a:r>
              <a:rPr lang="en-US" sz="2800" smtClean="0"/>
              <a:t>Could you throw that person overboard, knowing that that would save everyone else and that the person would know what you were doing while you were doing it? </a:t>
            </a:r>
          </a:p>
        </p:txBody>
      </p:sp>
      <p:pic>
        <p:nvPicPr>
          <p:cNvPr id="3076" name="Picture 4" descr="175_boat"/>
          <p:cNvPicPr>
            <a:picLocks noChangeAspect="1" noChangeArrowheads="1"/>
          </p:cNvPicPr>
          <p:nvPr/>
        </p:nvPicPr>
        <p:blipFill>
          <a:blip r:embed="rId3" cstate="print"/>
          <a:srcRect/>
          <a:stretch>
            <a:fillRect/>
          </a:stretch>
        </p:blipFill>
        <p:spPr bwMode="auto">
          <a:xfrm>
            <a:off x="6172200" y="228600"/>
            <a:ext cx="2362200" cy="141763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075">
                                            <p:txEl>
                                              <p:pRg st="0" end="0"/>
                                            </p:txEl>
                                          </p:spTgt>
                                        </p:tgtEl>
                                        <p:attrNameLst>
                                          <p:attrName>style.visibility</p:attrName>
                                        </p:attrNameLst>
                                      </p:cBhvr>
                                      <p:to>
                                        <p:strVal val="visible"/>
                                      </p:to>
                                    </p:set>
                                    <p:animEffect transition="in" filter="checkerboard(across)">
                                      <p:cBhvr>
                                        <p:cTn id="7" dur="500"/>
                                        <p:tgtEl>
                                          <p:spTgt spid="307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075">
                                            <p:txEl>
                                              <p:pRg st="1" end="1"/>
                                            </p:txEl>
                                          </p:spTgt>
                                        </p:tgtEl>
                                        <p:attrNameLst>
                                          <p:attrName>style.visibility</p:attrName>
                                        </p:attrNameLst>
                                      </p:cBhvr>
                                      <p:to>
                                        <p:strVal val="visible"/>
                                      </p:to>
                                    </p:set>
                                    <p:animEffect transition="in" filter="checkerboard(across)">
                                      <p:cBhvr>
                                        <p:cTn id="12" dur="500"/>
                                        <p:tgtEl>
                                          <p:spTgt spid="307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5"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228600" y="304800"/>
            <a:ext cx="6629400" cy="1143000"/>
          </a:xfrm>
        </p:spPr>
        <p:txBody>
          <a:bodyPr/>
          <a:lstStyle/>
          <a:p>
            <a:pPr eaLnBrk="1" hangingPunct="1"/>
            <a:r>
              <a:rPr lang="en-US" smtClean="0"/>
              <a:t>The Runaway Trolley Car </a:t>
            </a:r>
          </a:p>
        </p:txBody>
      </p:sp>
      <p:sp>
        <p:nvSpPr>
          <p:cNvPr id="4099" name="Rectangle 3"/>
          <p:cNvSpPr>
            <a:spLocks noGrp="1" noChangeArrowheads="1"/>
          </p:cNvSpPr>
          <p:nvPr>
            <p:ph type="body" idx="1"/>
          </p:nvPr>
        </p:nvSpPr>
        <p:spPr/>
        <p:txBody>
          <a:bodyPr/>
          <a:lstStyle/>
          <a:p>
            <a:pPr eaLnBrk="1" hangingPunct="1">
              <a:lnSpc>
                <a:spcPct val="90000"/>
              </a:lnSpc>
            </a:pPr>
            <a:r>
              <a:rPr lang="en-US" sz="2800" smtClean="0"/>
              <a:t>An out of control trolley is heading down a track toward five unsuspecting people and will surely kill them all. You could throw a switch diverting it to a siding, but an equally unsuspecting man is standing there and the train will kill him instead. </a:t>
            </a:r>
          </a:p>
          <a:p>
            <a:pPr eaLnBrk="1" hangingPunct="1">
              <a:lnSpc>
                <a:spcPct val="90000"/>
              </a:lnSpc>
            </a:pPr>
            <a:r>
              <a:rPr lang="en-US" sz="2800" smtClean="0"/>
              <a:t>Could you throw the switch, killing one to save five? </a:t>
            </a:r>
          </a:p>
          <a:p>
            <a:pPr eaLnBrk="1" hangingPunct="1">
              <a:lnSpc>
                <a:spcPct val="90000"/>
              </a:lnSpc>
            </a:pPr>
            <a:r>
              <a:rPr lang="en-US" sz="2800" smtClean="0"/>
              <a:t>In another version of the trolley dilemma, you and the man are on a bridge and you would have to push him onto the track to save the other five. Could you do it now?</a:t>
            </a:r>
          </a:p>
        </p:txBody>
      </p:sp>
      <p:pic>
        <p:nvPicPr>
          <p:cNvPr id="4100" name="Picture 4" descr="175_trolley"/>
          <p:cNvPicPr>
            <a:picLocks noChangeAspect="1" noChangeArrowheads="1"/>
          </p:cNvPicPr>
          <p:nvPr/>
        </p:nvPicPr>
        <p:blipFill>
          <a:blip r:embed="rId3" cstate="print"/>
          <a:srcRect/>
          <a:stretch>
            <a:fillRect/>
          </a:stretch>
        </p:blipFill>
        <p:spPr bwMode="auto">
          <a:xfrm>
            <a:off x="6934200" y="228600"/>
            <a:ext cx="1981200" cy="12192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4099">
                                            <p:txEl>
                                              <p:pRg st="0" end="0"/>
                                            </p:txEl>
                                          </p:spTgt>
                                        </p:tgtEl>
                                        <p:attrNameLst>
                                          <p:attrName>style.visibility</p:attrName>
                                        </p:attrNameLst>
                                      </p:cBhvr>
                                      <p:to>
                                        <p:strVal val="visible"/>
                                      </p:to>
                                    </p:set>
                                    <p:animEffect transition="in" filter="checkerboard(across)">
                                      <p:cBhvr>
                                        <p:cTn id="7" dur="500"/>
                                        <p:tgtEl>
                                          <p:spTgt spid="409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4099">
                                            <p:txEl>
                                              <p:pRg st="1" end="1"/>
                                            </p:txEl>
                                          </p:spTgt>
                                        </p:tgtEl>
                                        <p:attrNameLst>
                                          <p:attrName>style.visibility</p:attrName>
                                        </p:attrNameLst>
                                      </p:cBhvr>
                                      <p:to>
                                        <p:strVal val="visible"/>
                                      </p:to>
                                    </p:set>
                                    <p:animEffect transition="in" filter="checkerboard(across)">
                                      <p:cBhvr>
                                        <p:cTn id="12" dur="500"/>
                                        <p:tgtEl>
                                          <p:spTgt spid="409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4099">
                                            <p:txEl>
                                              <p:pRg st="2" end="2"/>
                                            </p:txEl>
                                          </p:spTgt>
                                        </p:tgtEl>
                                        <p:attrNameLst>
                                          <p:attrName>style.visibility</p:attrName>
                                        </p:attrNameLst>
                                      </p:cBhvr>
                                      <p:to>
                                        <p:strVal val="visible"/>
                                      </p:to>
                                    </p:set>
                                    <p:animEffect transition="in" filter="checkerboard(across)">
                                      <p:cBhvr>
                                        <p:cTn id="17" dur="500"/>
                                        <p:tgtEl>
                                          <p:spTgt spid="409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57200" y="274638"/>
            <a:ext cx="5943600" cy="1143000"/>
          </a:xfrm>
        </p:spPr>
        <p:txBody>
          <a:bodyPr/>
          <a:lstStyle/>
          <a:p>
            <a:pPr eaLnBrk="1" hangingPunct="1"/>
            <a:r>
              <a:rPr lang="en-US" smtClean="0"/>
              <a:t>The Crying Baby</a:t>
            </a:r>
          </a:p>
        </p:txBody>
      </p:sp>
      <p:sp>
        <p:nvSpPr>
          <p:cNvPr id="5123" name="Rectangle 3"/>
          <p:cNvSpPr>
            <a:spLocks noGrp="1" noChangeArrowheads="1"/>
          </p:cNvSpPr>
          <p:nvPr>
            <p:ph type="body" idx="1"/>
          </p:nvPr>
        </p:nvSpPr>
        <p:spPr>
          <a:xfrm>
            <a:off x="457200" y="1447800"/>
            <a:ext cx="8229600" cy="5105400"/>
          </a:xfrm>
        </p:spPr>
        <p:txBody>
          <a:bodyPr/>
          <a:lstStyle/>
          <a:p>
            <a:pPr eaLnBrk="1" hangingPunct="1">
              <a:lnSpc>
                <a:spcPct val="90000"/>
              </a:lnSpc>
            </a:pPr>
            <a:r>
              <a:rPr lang="en-US" sz="2400" smtClean="0"/>
              <a:t> </a:t>
            </a:r>
            <a:r>
              <a:rPr lang="en-US" sz="2600" smtClean="0"/>
              <a:t>It's war time, and you're hiding in a basement with a group of other people. Enemy soldiers are approaching outside and will be drawn to any sound. If you're found, you'll all be killed immediately. A baby hiding with you starts to cry loudly and cannot be stopped. Smothering it to death is the only way to silence it, saving the lives of everyone in the room. Assume that the parents of the baby are unknown and not present and there will be no penalty for killing the child. </a:t>
            </a:r>
          </a:p>
          <a:p>
            <a:pPr eaLnBrk="1" hangingPunct="1">
              <a:lnSpc>
                <a:spcPct val="90000"/>
              </a:lnSpc>
            </a:pPr>
            <a:r>
              <a:rPr lang="en-US" sz="2600" smtClean="0"/>
              <a:t>Could you be the one who smothered it if no one else would? </a:t>
            </a:r>
          </a:p>
          <a:p>
            <a:pPr eaLnBrk="1" hangingPunct="1">
              <a:lnSpc>
                <a:spcPct val="90000"/>
              </a:lnSpc>
            </a:pPr>
            <a:r>
              <a:rPr lang="en-US" sz="2600" smtClean="0"/>
              <a:t>What if the baby was your own child?</a:t>
            </a:r>
          </a:p>
        </p:txBody>
      </p:sp>
      <p:pic>
        <p:nvPicPr>
          <p:cNvPr id="5124" name="Picture 4" descr="175_baby"/>
          <p:cNvPicPr>
            <a:picLocks noChangeAspect="1" noChangeArrowheads="1"/>
          </p:cNvPicPr>
          <p:nvPr/>
        </p:nvPicPr>
        <p:blipFill>
          <a:blip r:embed="rId3" cstate="print"/>
          <a:srcRect/>
          <a:stretch>
            <a:fillRect/>
          </a:stretch>
        </p:blipFill>
        <p:spPr bwMode="auto">
          <a:xfrm>
            <a:off x="6324600" y="228600"/>
            <a:ext cx="2133600" cy="128111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5123">
                                            <p:txEl>
                                              <p:pRg st="0" end="0"/>
                                            </p:txEl>
                                          </p:spTgt>
                                        </p:tgtEl>
                                        <p:attrNameLst>
                                          <p:attrName>style.visibility</p:attrName>
                                        </p:attrNameLst>
                                      </p:cBhvr>
                                      <p:to>
                                        <p:strVal val="visible"/>
                                      </p:to>
                                    </p:set>
                                    <p:animEffect transition="in" filter="checkerboard(across)">
                                      <p:cBhvr>
                                        <p:cTn id="7" dur="500"/>
                                        <p:tgtEl>
                                          <p:spTgt spid="512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5123">
                                            <p:txEl>
                                              <p:pRg st="1" end="1"/>
                                            </p:txEl>
                                          </p:spTgt>
                                        </p:tgtEl>
                                        <p:attrNameLst>
                                          <p:attrName>style.visibility</p:attrName>
                                        </p:attrNameLst>
                                      </p:cBhvr>
                                      <p:to>
                                        <p:strVal val="visible"/>
                                      </p:to>
                                    </p:set>
                                    <p:animEffect transition="in" filter="checkerboard(across)">
                                      <p:cBhvr>
                                        <p:cTn id="12" dur="500"/>
                                        <p:tgtEl>
                                          <p:spTgt spid="512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5123">
                                            <p:txEl>
                                              <p:pRg st="2" end="2"/>
                                            </p:txEl>
                                          </p:spTgt>
                                        </p:tgtEl>
                                        <p:attrNameLst>
                                          <p:attrName>style.visibility</p:attrName>
                                        </p:attrNameLst>
                                      </p:cBhvr>
                                      <p:to>
                                        <p:strVal val="visible"/>
                                      </p:to>
                                    </p:set>
                                    <p:animEffect transition="in" filter="checkerboard(across)">
                                      <p:cBhvr>
                                        <p:cTn id="17" dur="500"/>
                                        <p:tgtEl>
                                          <p:spTgt spid="512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457200" y="274638"/>
            <a:ext cx="8229600" cy="868362"/>
          </a:xfrm>
        </p:spPr>
        <p:txBody>
          <a:bodyPr/>
          <a:lstStyle/>
          <a:p>
            <a:pPr eaLnBrk="1" hangingPunct="1"/>
            <a:r>
              <a:rPr lang="en-US" smtClean="0"/>
              <a:t>How did you decide?</a:t>
            </a:r>
          </a:p>
        </p:txBody>
      </p:sp>
      <p:pic>
        <p:nvPicPr>
          <p:cNvPr id="6149" name="Picture 5" descr="175_baby"/>
          <p:cNvPicPr>
            <a:picLocks noChangeAspect="1" noChangeArrowheads="1"/>
          </p:cNvPicPr>
          <p:nvPr/>
        </p:nvPicPr>
        <p:blipFill>
          <a:blip r:embed="rId3" cstate="print"/>
          <a:srcRect/>
          <a:stretch>
            <a:fillRect/>
          </a:stretch>
        </p:blipFill>
        <p:spPr bwMode="auto">
          <a:xfrm>
            <a:off x="304800" y="4648200"/>
            <a:ext cx="2362200" cy="1417638"/>
          </a:xfrm>
          <a:prstGeom prst="rect">
            <a:avLst/>
          </a:prstGeom>
          <a:noFill/>
          <a:ln w="9525">
            <a:noFill/>
            <a:miter lim="800000"/>
            <a:headEnd/>
            <a:tailEnd/>
          </a:ln>
        </p:spPr>
      </p:pic>
      <p:pic>
        <p:nvPicPr>
          <p:cNvPr id="6151" name="Picture 7" descr="175_trolley"/>
          <p:cNvPicPr>
            <a:picLocks noChangeAspect="1" noChangeArrowheads="1"/>
          </p:cNvPicPr>
          <p:nvPr/>
        </p:nvPicPr>
        <p:blipFill>
          <a:blip r:embed="rId4" cstate="print"/>
          <a:srcRect/>
          <a:stretch>
            <a:fillRect/>
          </a:stretch>
        </p:blipFill>
        <p:spPr bwMode="auto">
          <a:xfrm>
            <a:off x="304800" y="2895600"/>
            <a:ext cx="2362200" cy="1417638"/>
          </a:xfrm>
          <a:prstGeom prst="rect">
            <a:avLst/>
          </a:prstGeom>
          <a:noFill/>
          <a:ln w="9525">
            <a:noFill/>
            <a:miter lim="800000"/>
            <a:headEnd/>
            <a:tailEnd/>
          </a:ln>
        </p:spPr>
      </p:pic>
      <p:pic>
        <p:nvPicPr>
          <p:cNvPr id="2" name="Picture 9" descr="175_boat"/>
          <p:cNvPicPr>
            <a:picLocks noChangeAspect="1" noChangeArrowheads="1"/>
          </p:cNvPicPr>
          <p:nvPr/>
        </p:nvPicPr>
        <p:blipFill>
          <a:blip r:embed="rId5" cstate="print"/>
          <a:srcRect/>
          <a:stretch>
            <a:fillRect/>
          </a:stretch>
        </p:blipFill>
        <p:spPr bwMode="auto">
          <a:xfrm>
            <a:off x="304800" y="1295400"/>
            <a:ext cx="2362200" cy="1417638"/>
          </a:xfrm>
          <a:prstGeom prst="rect">
            <a:avLst/>
          </a:prstGeom>
          <a:noFill/>
          <a:ln w="9525">
            <a:noFill/>
            <a:miter lim="800000"/>
            <a:headEnd/>
            <a:tailEnd/>
          </a:ln>
        </p:spPr>
      </p:pic>
      <p:sp>
        <p:nvSpPr>
          <p:cNvPr id="6150" name="Text Box 10"/>
          <p:cNvSpPr txBox="1">
            <a:spLocks noChangeArrowheads="1"/>
          </p:cNvSpPr>
          <p:nvPr/>
        </p:nvSpPr>
        <p:spPr bwMode="auto">
          <a:xfrm>
            <a:off x="2971800" y="1219200"/>
            <a:ext cx="5133975" cy="457200"/>
          </a:xfrm>
          <a:prstGeom prst="rect">
            <a:avLst/>
          </a:prstGeom>
          <a:noFill/>
          <a:ln w="9525">
            <a:noFill/>
            <a:miter lim="800000"/>
            <a:headEnd/>
            <a:tailEnd/>
          </a:ln>
        </p:spPr>
        <p:txBody>
          <a:bodyPr wrap="none">
            <a:spAutoFit/>
          </a:bodyPr>
          <a:lstStyle/>
          <a:p>
            <a:r>
              <a:rPr lang="en-US" sz="2400"/>
              <a:t>What part did self preservation play?</a:t>
            </a:r>
          </a:p>
        </p:txBody>
      </p:sp>
      <p:sp>
        <p:nvSpPr>
          <p:cNvPr id="3" name="Text Box 11"/>
          <p:cNvSpPr txBox="1">
            <a:spLocks noChangeArrowheads="1"/>
          </p:cNvSpPr>
          <p:nvPr/>
        </p:nvSpPr>
        <p:spPr bwMode="auto">
          <a:xfrm>
            <a:off x="4403725" y="3236913"/>
            <a:ext cx="184150" cy="366712"/>
          </a:xfrm>
          <a:prstGeom prst="rect">
            <a:avLst/>
          </a:prstGeom>
          <a:noFill/>
          <a:ln w="9525">
            <a:noFill/>
            <a:miter lim="800000"/>
            <a:headEnd/>
            <a:tailEnd/>
          </a:ln>
        </p:spPr>
        <p:txBody>
          <a:bodyPr wrap="none">
            <a:spAutoFit/>
          </a:bodyPr>
          <a:lstStyle/>
          <a:p>
            <a:endParaRPr lang="en-US"/>
          </a:p>
        </p:txBody>
      </p:sp>
      <p:sp>
        <p:nvSpPr>
          <p:cNvPr id="6156" name="Text Box 12"/>
          <p:cNvSpPr txBox="1">
            <a:spLocks noChangeArrowheads="1"/>
          </p:cNvSpPr>
          <p:nvPr/>
        </p:nvSpPr>
        <p:spPr bwMode="auto">
          <a:xfrm>
            <a:off x="2971800" y="4419600"/>
            <a:ext cx="5943600" cy="822325"/>
          </a:xfrm>
          <a:prstGeom prst="rect">
            <a:avLst/>
          </a:prstGeom>
          <a:noFill/>
          <a:ln w="9525">
            <a:noFill/>
            <a:miter lim="800000"/>
            <a:headEnd/>
            <a:tailEnd/>
          </a:ln>
        </p:spPr>
        <p:txBody>
          <a:bodyPr>
            <a:spAutoFit/>
          </a:bodyPr>
          <a:lstStyle/>
          <a:p>
            <a:r>
              <a:rPr lang="en-US" sz="2400"/>
              <a:t>Did it make a difference because it was </a:t>
            </a:r>
          </a:p>
          <a:p>
            <a:r>
              <a:rPr lang="en-US" sz="2400"/>
              <a:t>a baby and not an adult?</a:t>
            </a:r>
          </a:p>
        </p:txBody>
      </p:sp>
      <p:sp>
        <p:nvSpPr>
          <p:cNvPr id="6157" name="Text Box 13"/>
          <p:cNvSpPr txBox="1">
            <a:spLocks noChangeArrowheads="1"/>
          </p:cNvSpPr>
          <p:nvPr/>
        </p:nvSpPr>
        <p:spPr bwMode="auto">
          <a:xfrm>
            <a:off x="3048000" y="5334000"/>
            <a:ext cx="5576888" cy="830263"/>
          </a:xfrm>
          <a:prstGeom prst="rect">
            <a:avLst/>
          </a:prstGeom>
          <a:noFill/>
          <a:ln w="9525">
            <a:noFill/>
            <a:miter lim="800000"/>
            <a:headEnd/>
            <a:tailEnd/>
          </a:ln>
        </p:spPr>
        <p:txBody>
          <a:bodyPr wrap="none">
            <a:spAutoFit/>
          </a:bodyPr>
          <a:lstStyle/>
          <a:p>
            <a:r>
              <a:rPr lang="en-US" sz="2400" i="1"/>
              <a:t>Would it make a difference </a:t>
            </a:r>
          </a:p>
          <a:p>
            <a:r>
              <a:rPr lang="en-US" sz="2400" i="1"/>
              <a:t>if  you did know the child and parents? </a:t>
            </a:r>
          </a:p>
        </p:txBody>
      </p:sp>
      <p:sp>
        <p:nvSpPr>
          <p:cNvPr id="6158" name="Text Box 14"/>
          <p:cNvSpPr txBox="1">
            <a:spLocks noChangeArrowheads="1"/>
          </p:cNvSpPr>
          <p:nvPr/>
        </p:nvSpPr>
        <p:spPr bwMode="auto">
          <a:xfrm>
            <a:off x="3124200" y="2895600"/>
            <a:ext cx="4316413" cy="822325"/>
          </a:xfrm>
          <a:prstGeom prst="rect">
            <a:avLst/>
          </a:prstGeom>
          <a:noFill/>
          <a:ln w="9525">
            <a:noFill/>
            <a:miter lim="800000"/>
            <a:headEnd/>
            <a:tailEnd/>
          </a:ln>
        </p:spPr>
        <p:txBody>
          <a:bodyPr wrap="none">
            <a:spAutoFit/>
          </a:bodyPr>
          <a:lstStyle/>
          <a:p>
            <a:r>
              <a:rPr lang="en-US" sz="2400"/>
              <a:t>Did it make a difference if you </a:t>
            </a:r>
          </a:p>
          <a:p>
            <a:r>
              <a:rPr lang="en-US" sz="2400"/>
              <a:t>actually had to push the man?</a:t>
            </a:r>
            <a:r>
              <a:rPr lang="en-US"/>
              <a:t> </a:t>
            </a:r>
          </a:p>
        </p:txBody>
      </p:sp>
      <p:sp>
        <p:nvSpPr>
          <p:cNvPr id="6159" name="Rectangle 15"/>
          <p:cNvSpPr>
            <a:spLocks noChangeArrowheads="1"/>
          </p:cNvSpPr>
          <p:nvPr/>
        </p:nvSpPr>
        <p:spPr bwMode="auto">
          <a:xfrm>
            <a:off x="3048000" y="1752600"/>
            <a:ext cx="5562600" cy="1187450"/>
          </a:xfrm>
          <a:prstGeom prst="rect">
            <a:avLst/>
          </a:prstGeom>
          <a:noFill/>
          <a:ln w="9525">
            <a:noFill/>
            <a:miter lim="800000"/>
            <a:headEnd/>
            <a:tailEnd/>
          </a:ln>
        </p:spPr>
        <p:txBody>
          <a:bodyPr>
            <a:spAutoFit/>
          </a:bodyPr>
          <a:lstStyle/>
          <a:p>
            <a:r>
              <a:rPr lang="en-US" sz="2400"/>
              <a:t>How important is the qualification: </a:t>
            </a:r>
          </a:p>
          <a:p>
            <a:r>
              <a:rPr lang="en-US" sz="2400" i="1"/>
              <a:t>“is fully alert and aware of everything” ?</a:t>
            </a:r>
          </a:p>
          <a:p>
            <a:endParaRPr lang="en-US" sz="2400"/>
          </a:p>
        </p:txBody>
      </p:sp>
      <p:sp>
        <p:nvSpPr>
          <p:cNvPr id="6160" name="Rectangle 16"/>
          <p:cNvSpPr>
            <a:spLocks noChangeArrowheads="1"/>
          </p:cNvSpPr>
          <p:nvPr/>
        </p:nvSpPr>
        <p:spPr bwMode="auto">
          <a:xfrm>
            <a:off x="3048000" y="3810000"/>
            <a:ext cx="5867400" cy="396875"/>
          </a:xfrm>
          <a:prstGeom prst="rect">
            <a:avLst/>
          </a:prstGeom>
          <a:noFill/>
          <a:ln w="9525">
            <a:noFill/>
            <a:miter lim="800000"/>
            <a:headEnd/>
            <a:tailEnd/>
          </a:ln>
        </p:spPr>
        <p:txBody>
          <a:bodyPr>
            <a:spAutoFit/>
          </a:bodyPr>
          <a:lstStyle/>
          <a:p>
            <a:r>
              <a:rPr lang="en-US" sz="2000" b="1" i="1"/>
              <a:t>What if you changed the numbers of people?</a:t>
            </a:r>
          </a:p>
        </p:txBody>
      </p:sp>
      <p:sp>
        <p:nvSpPr>
          <p:cNvPr id="6161" name="Text Box 17"/>
          <p:cNvSpPr txBox="1">
            <a:spLocks noChangeArrowheads="1"/>
          </p:cNvSpPr>
          <p:nvPr/>
        </p:nvSpPr>
        <p:spPr bwMode="auto">
          <a:xfrm>
            <a:off x="914400" y="6172200"/>
            <a:ext cx="7467600" cy="830263"/>
          </a:xfrm>
          <a:prstGeom prst="rect">
            <a:avLst/>
          </a:prstGeom>
          <a:noFill/>
          <a:ln w="9525">
            <a:noFill/>
            <a:miter lim="800000"/>
            <a:headEnd/>
            <a:tailEnd/>
          </a:ln>
        </p:spPr>
        <p:txBody>
          <a:bodyPr>
            <a:spAutoFit/>
          </a:bodyPr>
          <a:lstStyle/>
          <a:p>
            <a:r>
              <a:rPr lang="en-US" sz="2400" i="1"/>
              <a:t>Would it make a difference</a:t>
            </a:r>
            <a:r>
              <a:rPr lang="en-US" sz="2400"/>
              <a:t> if it </a:t>
            </a:r>
            <a:r>
              <a:rPr lang="en-US" sz="2400" i="1"/>
              <a:t>was your own baby?</a:t>
            </a:r>
          </a:p>
          <a:p>
            <a:endParaRPr lang="en-US"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6159"/>
                                        </p:tgtEl>
                                        <p:attrNameLst>
                                          <p:attrName>style.visibility</p:attrName>
                                        </p:attrNameLst>
                                      </p:cBhvr>
                                      <p:to>
                                        <p:strVal val="visible"/>
                                      </p:to>
                                    </p:set>
                                    <p:animEffect transition="in" filter="checkerboard(across)">
                                      <p:cBhvr>
                                        <p:cTn id="7" dur="500"/>
                                        <p:tgtEl>
                                          <p:spTgt spid="6159"/>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6151"/>
                                        </p:tgtEl>
                                        <p:attrNameLst>
                                          <p:attrName>style.visibility</p:attrName>
                                        </p:attrNameLst>
                                      </p:cBhvr>
                                      <p:to>
                                        <p:strVal val="visible"/>
                                      </p:to>
                                    </p:set>
                                    <p:animEffect transition="in" filter="checkerboard(across)">
                                      <p:cBhvr>
                                        <p:cTn id="12" dur="500"/>
                                        <p:tgtEl>
                                          <p:spTgt spid="6151"/>
                                        </p:tgtEl>
                                      </p:cBhvr>
                                    </p:animEffect>
                                  </p:childTnLst>
                                </p:cTn>
                              </p:par>
                              <p:par>
                                <p:cTn id="13" presetID="5" presetClass="entr" presetSubtype="10" fill="hold" grpId="0" nodeType="withEffect">
                                  <p:stCondLst>
                                    <p:cond delay="0"/>
                                  </p:stCondLst>
                                  <p:childTnLst>
                                    <p:set>
                                      <p:cBhvr>
                                        <p:cTn id="14" dur="1" fill="hold">
                                          <p:stCondLst>
                                            <p:cond delay="0"/>
                                          </p:stCondLst>
                                        </p:cTn>
                                        <p:tgtEl>
                                          <p:spTgt spid="6158"/>
                                        </p:tgtEl>
                                        <p:attrNameLst>
                                          <p:attrName>style.visibility</p:attrName>
                                        </p:attrNameLst>
                                      </p:cBhvr>
                                      <p:to>
                                        <p:strVal val="visible"/>
                                      </p:to>
                                    </p:set>
                                    <p:animEffect transition="in" filter="checkerboard(across)">
                                      <p:cBhvr>
                                        <p:cTn id="15" dur="500"/>
                                        <p:tgtEl>
                                          <p:spTgt spid="6158"/>
                                        </p:tgtEl>
                                      </p:cBhvr>
                                    </p:animEffect>
                                  </p:childTnLst>
                                </p:cTn>
                              </p:par>
                            </p:childTnLst>
                          </p:cTn>
                        </p:par>
                      </p:childTnLst>
                    </p:cTn>
                  </p:par>
                  <p:par>
                    <p:cTn id="16" fill="hold">
                      <p:stCondLst>
                        <p:cond delay="indefinite"/>
                      </p:stCondLst>
                      <p:childTnLst>
                        <p:par>
                          <p:cTn id="17" fill="hold">
                            <p:stCondLst>
                              <p:cond delay="0"/>
                            </p:stCondLst>
                            <p:childTnLst>
                              <p:par>
                                <p:cTn id="18" presetID="5" presetClass="entr" presetSubtype="10" fill="hold" grpId="0" nodeType="clickEffect">
                                  <p:stCondLst>
                                    <p:cond delay="0"/>
                                  </p:stCondLst>
                                  <p:childTnLst>
                                    <p:set>
                                      <p:cBhvr>
                                        <p:cTn id="19" dur="1" fill="hold">
                                          <p:stCondLst>
                                            <p:cond delay="0"/>
                                          </p:stCondLst>
                                        </p:cTn>
                                        <p:tgtEl>
                                          <p:spTgt spid="6160"/>
                                        </p:tgtEl>
                                        <p:attrNameLst>
                                          <p:attrName>style.visibility</p:attrName>
                                        </p:attrNameLst>
                                      </p:cBhvr>
                                      <p:to>
                                        <p:strVal val="visible"/>
                                      </p:to>
                                    </p:set>
                                    <p:animEffect transition="in" filter="checkerboard(across)">
                                      <p:cBhvr>
                                        <p:cTn id="20" dur="500"/>
                                        <p:tgtEl>
                                          <p:spTgt spid="6160"/>
                                        </p:tgtEl>
                                      </p:cBhvr>
                                    </p:animEffect>
                                  </p:childTnLst>
                                </p:cTn>
                              </p:par>
                            </p:childTnLst>
                          </p:cTn>
                        </p:par>
                      </p:childTnLst>
                    </p:cTn>
                  </p:par>
                  <p:par>
                    <p:cTn id="21" fill="hold">
                      <p:stCondLst>
                        <p:cond delay="indefinite"/>
                      </p:stCondLst>
                      <p:childTnLst>
                        <p:par>
                          <p:cTn id="22" fill="hold">
                            <p:stCondLst>
                              <p:cond delay="0"/>
                            </p:stCondLst>
                            <p:childTnLst>
                              <p:par>
                                <p:cTn id="23" presetID="5" presetClass="entr" presetSubtype="10" fill="hold" nodeType="clickEffect">
                                  <p:stCondLst>
                                    <p:cond delay="0"/>
                                  </p:stCondLst>
                                  <p:childTnLst>
                                    <p:set>
                                      <p:cBhvr>
                                        <p:cTn id="24" dur="1" fill="hold">
                                          <p:stCondLst>
                                            <p:cond delay="0"/>
                                          </p:stCondLst>
                                        </p:cTn>
                                        <p:tgtEl>
                                          <p:spTgt spid="6149"/>
                                        </p:tgtEl>
                                        <p:attrNameLst>
                                          <p:attrName>style.visibility</p:attrName>
                                        </p:attrNameLst>
                                      </p:cBhvr>
                                      <p:to>
                                        <p:strVal val="visible"/>
                                      </p:to>
                                    </p:set>
                                    <p:animEffect transition="in" filter="checkerboard(across)">
                                      <p:cBhvr>
                                        <p:cTn id="25" dur="500"/>
                                        <p:tgtEl>
                                          <p:spTgt spid="6149"/>
                                        </p:tgtEl>
                                      </p:cBhvr>
                                    </p:animEffect>
                                  </p:childTnLst>
                                </p:cTn>
                              </p:par>
                              <p:par>
                                <p:cTn id="26" presetID="5" presetClass="entr" presetSubtype="10" fill="hold" grpId="0" nodeType="withEffect">
                                  <p:stCondLst>
                                    <p:cond delay="0"/>
                                  </p:stCondLst>
                                  <p:childTnLst>
                                    <p:set>
                                      <p:cBhvr>
                                        <p:cTn id="27" dur="1" fill="hold">
                                          <p:stCondLst>
                                            <p:cond delay="0"/>
                                          </p:stCondLst>
                                        </p:cTn>
                                        <p:tgtEl>
                                          <p:spTgt spid="6156"/>
                                        </p:tgtEl>
                                        <p:attrNameLst>
                                          <p:attrName>style.visibility</p:attrName>
                                        </p:attrNameLst>
                                      </p:cBhvr>
                                      <p:to>
                                        <p:strVal val="visible"/>
                                      </p:to>
                                    </p:set>
                                    <p:animEffect transition="in" filter="checkerboard(across)">
                                      <p:cBhvr>
                                        <p:cTn id="28" dur="500"/>
                                        <p:tgtEl>
                                          <p:spTgt spid="6156"/>
                                        </p:tgtEl>
                                      </p:cBhvr>
                                    </p:animEffect>
                                  </p:childTnLst>
                                </p:cTn>
                              </p:par>
                            </p:childTnLst>
                          </p:cTn>
                        </p:par>
                      </p:childTnLst>
                    </p:cTn>
                  </p:par>
                  <p:par>
                    <p:cTn id="29" fill="hold">
                      <p:stCondLst>
                        <p:cond delay="indefinite"/>
                      </p:stCondLst>
                      <p:childTnLst>
                        <p:par>
                          <p:cTn id="30" fill="hold">
                            <p:stCondLst>
                              <p:cond delay="0"/>
                            </p:stCondLst>
                            <p:childTnLst>
                              <p:par>
                                <p:cTn id="31" presetID="5" presetClass="entr" presetSubtype="10" fill="hold" grpId="0" nodeType="clickEffect">
                                  <p:stCondLst>
                                    <p:cond delay="0"/>
                                  </p:stCondLst>
                                  <p:childTnLst>
                                    <p:set>
                                      <p:cBhvr>
                                        <p:cTn id="32" dur="1" fill="hold">
                                          <p:stCondLst>
                                            <p:cond delay="0"/>
                                          </p:stCondLst>
                                        </p:cTn>
                                        <p:tgtEl>
                                          <p:spTgt spid="6157"/>
                                        </p:tgtEl>
                                        <p:attrNameLst>
                                          <p:attrName>style.visibility</p:attrName>
                                        </p:attrNameLst>
                                      </p:cBhvr>
                                      <p:to>
                                        <p:strVal val="visible"/>
                                      </p:to>
                                    </p:set>
                                    <p:animEffect transition="in" filter="checkerboard(across)">
                                      <p:cBhvr>
                                        <p:cTn id="33" dur="500"/>
                                        <p:tgtEl>
                                          <p:spTgt spid="6157"/>
                                        </p:tgtEl>
                                      </p:cBhvr>
                                    </p:animEffect>
                                  </p:childTnLst>
                                </p:cTn>
                              </p:par>
                            </p:childTnLst>
                          </p:cTn>
                        </p:par>
                      </p:childTnLst>
                    </p:cTn>
                  </p:par>
                  <p:par>
                    <p:cTn id="34" fill="hold">
                      <p:stCondLst>
                        <p:cond delay="indefinite"/>
                      </p:stCondLst>
                      <p:childTnLst>
                        <p:par>
                          <p:cTn id="35" fill="hold">
                            <p:stCondLst>
                              <p:cond delay="0"/>
                            </p:stCondLst>
                            <p:childTnLst>
                              <p:par>
                                <p:cTn id="36" presetID="3" presetClass="entr" presetSubtype="10" fill="hold" grpId="0" nodeType="clickEffect">
                                  <p:stCondLst>
                                    <p:cond delay="0"/>
                                  </p:stCondLst>
                                  <p:childTnLst>
                                    <p:set>
                                      <p:cBhvr>
                                        <p:cTn id="37" dur="1" fill="hold">
                                          <p:stCondLst>
                                            <p:cond delay="0"/>
                                          </p:stCondLst>
                                        </p:cTn>
                                        <p:tgtEl>
                                          <p:spTgt spid="6161"/>
                                        </p:tgtEl>
                                        <p:attrNameLst>
                                          <p:attrName>style.visibility</p:attrName>
                                        </p:attrNameLst>
                                      </p:cBhvr>
                                      <p:to>
                                        <p:strVal val="visible"/>
                                      </p:to>
                                    </p:set>
                                    <p:animEffect transition="in" filter="blinds(horizontal)">
                                      <p:cBhvr>
                                        <p:cTn id="38" dur="500"/>
                                        <p:tgtEl>
                                          <p:spTgt spid="61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56" grpId="0"/>
      <p:bldP spid="6157" grpId="0"/>
      <p:bldP spid="6158" grpId="0"/>
      <p:bldP spid="6159" grpId="0"/>
      <p:bldP spid="6160" grpId="0"/>
      <p:bldP spid="616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3"/>
          <p:cNvSpPr>
            <a:spLocks noGrp="1" noChangeArrowheads="1"/>
          </p:cNvSpPr>
          <p:nvPr>
            <p:ph type="body" idx="1"/>
          </p:nvPr>
        </p:nvSpPr>
        <p:spPr>
          <a:xfrm>
            <a:off x="0" y="1600200"/>
            <a:ext cx="9144000" cy="4525963"/>
          </a:xfrm>
        </p:spPr>
        <p:txBody>
          <a:bodyPr/>
          <a:lstStyle/>
          <a:p>
            <a:pPr eaLnBrk="1" hangingPunct="1"/>
            <a:r>
              <a:rPr lang="en-US" smtClean="0"/>
              <a:t>On principle?</a:t>
            </a:r>
          </a:p>
          <a:p>
            <a:pPr eaLnBrk="1" hangingPunct="1"/>
            <a:r>
              <a:rPr lang="en-US" smtClean="0"/>
              <a:t>Against absolute moral laws of right &amp; wrong?</a:t>
            </a:r>
          </a:p>
          <a:p>
            <a:pPr eaLnBrk="1" hangingPunct="1"/>
            <a:r>
              <a:rPr lang="en-US" smtClean="0"/>
              <a:t>By interpretation of the specific case?</a:t>
            </a:r>
          </a:p>
          <a:p>
            <a:pPr eaLnBrk="1" hangingPunct="1"/>
            <a:r>
              <a:rPr lang="en-US" smtClean="0"/>
              <a:t>By intuition and emotion?</a:t>
            </a:r>
          </a:p>
          <a:p>
            <a:pPr eaLnBrk="1" hangingPunct="1"/>
            <a:r>
              <a:rPr lang="en-US" smtClean="0"/>
              <a:t>By making rational calculation? </a:t>
            </a:r>
          </a:p>
          <a:p>
            <a:pPr eaLnBrk="1" hangingPunct="1"/>
            <a:r>
              <a:rPr lang="en-US" smtClean="0"/>
              <a:t>Using egoism?     Altruism? </a:t>
            </a:r>
          </a:p>
          <a:p>
            <a:pPr eaLnBrk="1" hangingPunct="1"/>
            <a:r>
              <a:rPr lang="en-US" smtClean="0"/>
              <a:t>Utilitarianism?      Moral Duty?</a:t>
            </a:r>
          </a:p>
          <a:p>
            <a:pPr eaLnBrk="1" hangingPunct="1">
              <a:buFontTx/>
              <a:buNone/>
            </a:pPr>
            <a:endParaRPr lang="en-US" smtClean="0"/>
          </a:p>
        </p:txBody>
      </p:sp>
      <p:sp>
        <p:nvSpPr>
          <p:cNvPr id="7171" name="Rectangle 4"/>
          <p:cNvSpPr>
            <a:spLocks noGrp="1" noChangeArrowheads="1"/>
          </p:cNvSpPr>
          <p:nvPr>
            <p:ph type="title"/>
          </p:nvPr>
        </p:nvSpPr>
        <p:spPr>
          <a:noFill/>
        </p:spPr>
        <p:txBody>
          <a:bodyPr/>
          <a:lstStyle/>
          <a:p>
            <a:pPr eaLnBrk="1" hangingPunct="1"/>
            <a:r>
              <a:rPr lang="en-US" smtClean="0"/>
              <a:t>How did you decide?</a:t>
            </a:r>
          </a:p>
        </p:txBody>
      </p:sp>
      <p:sp>
        <p:nvSpPr>
          <p:cNvPr id="7172" name="Text Box 5"/>
          <p:cNvSpPr txBox="1">
            <a:spLocks noChangeArrowheads="1"/>
          </p:cNvSpPr>
          <p:nvPr/>
        </p:nvSpPr>
        <p:spPr bwMode="auto">
          <a:xfrm>
            <a:off x="1812925" y="6132513"/>
            <a:ext cx="6873875" cy="396875"/>
          </a:xfrm>
          <a:prstGeom prst="rect">
            <a:avLst/>
          </a:prstGeom>
          <a:noFill/>
          <a:ln w="9525">
            <a:noFill/>
            <a:miter lim="800000"/>
            <a:headEnd/>
            <a:tailEnd/>
          </a:ln>
        </p:spPr>
        <p:txBody>
          <a:bodyPr>
            <a:spAutoFit/>
          </a:bodyPr>
          <a:lstStyle/>
          <a:p>
            <a:r>
              <a:rPr lang="en-US" sz="1000">
                <a:hlinkClick r:id="rId3"/>
              </a:rPr>
              <a:t>http://www.time-blog.com/graphics_script/2007/moralityquiz/index.html?iid=redirect-morality</a:t>
            </a:r>
            <a:endParaRPr lang="en-US" sz="1000"/>
          </a:p>
          <a:p>
            <a:endParaRPr lang="en-US" sz="10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animEffect transition="in" filter="checkerboard(across)">
                                      <p:cBhvr>
                                        <p:cTn id="7" dur="500"/>
                                        <p:tgtEl>
                                          <p:spTgt spid="1331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3315">
                                            <p:txEl>
                                              <p:pRg st="1" end="1"/>
                                            </p:txEl>
                                          </p:spTgt>
                                        </p:tgtEl>
                                        <p:attrNameLst>
                                          <p:attrName>style.visibility</p:attrName>
                                        </p:attrNameLst>
                                      </p:cBhvr>
                                      <p:to>
                                        <p:strVal val="visible"/>
                                      </p:to>
                                    </p:set>
                                    <p:animEffect transition="in" filter="checkerboard(across)">
                                      <p:cBhvr>
                                        <p:cTn id="12" dur="500"/>
                                        <p:tgtEl>
                                          <p:spTgt spid="1331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13315">
                                            <p:txEl>
                                              <p:pRg st="2" end="2"/>
                                            </p:txEl>
                                          </p:spTgt>
                                        </p:tgtEl>
                                        <p:attrNameLst>
                                          <p:attrName>style.visibility</p:attrName>
                                        </p:attrNameLst>
                                      </p:cBhvr>
                                      <p:to>
                                        <p:strVal val="visible"/>
                                      </p:to>
                                    </p:set>
                                    <p:animEffect transition="in" filter="checkerboard(across)">
                                      <p:cBhvr>
                                        <p:cTn id="17" dur="500"/>
                                        <p:tgtEl>
                                          <p:spTgt spid="1331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13315">
                                            <p:txEl>
                                              <p:pRg st="3" end="3"/>
                                            </p:txEl>
                                          </p:spTgt>
                                        </p:tgtEl>
                                        <p:attrNameLst>
                                          <p:attrName>style.visibility</p:attrName>
                                        </p:attrNameLst>
                                      </p:cBhvr>
                                      <p:to>
                                        <p:strVal val="visible"/>
                                      </p:to>
                                    </p:set>
                                    <p:animEffect transition="in" filter="checkerboard(across)">
                                      <p:cBhvr>
                                        <p:cTn id="22" dur="500"/>
                                        <p:tgtEl>
                                          <p:spTgt spid="1331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13315">
                                            <p:txEl>
                                              <p:pRg st="4" end="4"/>
                                            </p:txEl>
                                          </p:spTgt>
                                        </p:tgtEl>
                                        <p:attrNameLst>
                                          <p:attrName>style.visibility</p:attrName>
                                        </p:attrNameLst>
                                      </p:cBhvr>
                                      <p:to>
                                        <p:strVal val="visible"/>
                                      </p:to>
                                    </p:set>
                                    <p:animEffect transition="in" filter="checkerboard(across)">
                                      <p:cBhvr>
                                        <p:cTn id="27" dur="500"/>
                                        <p:tgtEl>
                                          <p:spTgt spid="1331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grpId="0" nodeType="clickEffect">
                                  <p:stCondLst>
                                    <p:cond delay="0"/>
                                  </p:stCondLst>
                                  <p:childTnLst>
                                    <p:set>
                                      <p:cBhvr>
                                        <p:cTn id="31" dur="1" fill="hold">
                                          <p:stCondLst>
                                            <p:cond delay="0"/>
                                          </p:stCondLst>
                                        </p:cTn>
                                        <p:tgtEl>
                                          <p:spTgt spid="13315">
                                            <p:txEl>
                                              <p:pRg st="5" end="5"/>
                                            </p:txEl>
                                          </p:spTgt>
                                        </p:tgtEl>
                                        <p:attrNameLst>
                                          <p:attrName>style.visibility</p:attrName>
                                        </p:attrNameLst>
                                      </p:cBhvr>
                                      <p:to>
                                        <p:strVal val="visible"/>
                                      </p:to>
                                    </p:set>
                                    <p:animEffect transition="in" filter="checkerboard(across)">
                                      <p:cBhvr>
                                        <p:cTn id="32" dur="500"/>
                                        <p:tgtEl>
                                          <p:spTgt spid="13315">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5" presetClass="entr" presetSubtype="10" fill="hold" grpId="0" nodeType="clickEffect">
                                  <p:stCondLst>
                                    <p:cond delay="0"/>
                                  </p:stCondLst>
                                  <p:childTnLst>
                                    <p:set>
                                      <p:cBhvr>
                                        <p:cTn id="36" dur="1" fill="hold">
                                          <p:stCondLst>
                                            <p:cond delay="0"/>
                                          </p:stCondLst>
                                        </p:cTn>
                                        <p:tgtEl>
                                          <p:spTgt spid="13315">
                                            <p:txEl>
                                              <p:pRg st="6" end="6"/>
                                            </p:txEl>
                                          </p:spTgt>
                                        </p:tgtEl>
                                        <p:attrNameLst>
                                          <p:attrName>style.visibility</p:attrName>
                                        </p:attrNameLst>
                                      </p:cBhvr>
                                      <p:to>
                                        <p:strVal val="visible"/>
                                      </p:to>
                                    </p:set>
                                    <p:animEffect transition="in" filter="checkerboard(across)">
                                      <p:cBhvr>
                                        <p:cTn id="37" dur="500"/>
                                        <p:tgtEl>
                                          <p:spTgt spid="1331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TotalTime>
  <Words>473</Words>
  <Application>Microsoft Office PowerPoint</Application>
  <PresentationFormat>On-screen Show (4:3)</PresentationFormat>
  <Paragraphs>41</Paragraphs>
  <Slides>6</Slides>
  <Notes>6</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Moral Dilemmas</vt:lpstr>
      <vt:lpstr>The Sinking Lifeboat</vt:lpstr>
      <vt:lpstr>The Runaway Trolley Car </vt:lpstr>
      <vt:lpstr>The Crying Baby</vt:lpstr>
      <vt:lpstr>How did you decide?</vt:lpstr>
      <vt:lpstr>How did you decide?</vt:lpstr>
    </vt:vector>
  </TitlesOfParts>
  <Company>BSH</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Hayley Byrne</dc:creator>
  <cp:lastModifiedBy>Hayley Byrne</cp:lastModifiedBy>
  <cp:revision>2</cp:revision>
  <dcterms:created xsi:type="dcterms:W3CDTF">2013-04-29T21:58:17Z</dcterms:created>
  <dcterms:modified xsi:type="dcterms:W3CDTF">2013-04-29T22:02:01Z</dcterms:modified>
</cp:coreProperties>
</file>