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0" r:id="rId10"/>
    <p:sldId id="259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1B58D-5687-4B72-9B28-F1FC89E64CA5}" type="datetimeFigureOut">
              <a:rPr lang="en-US" smtClean="0"/>
              <a:pPr/>
              <a:t>10/13/2012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11259-C902-4C81-BB11-9570C31369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slide" Target="slide13.xml"/><Relationship Id="rId4" Type="http://schemas.openxmlformats.org/officeDocument/2006/relationships/slide" Target="slide11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Perception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www.cartoonstock.com/newscartoons/cartoonists/tmc/lowres/tmcn2784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524000"/>
            <a:ext cx="5029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8" name="Picture 4" descr="https://encrypted-tbn3.gstatic.com/images?q=tbn:ANd9GcQxee78IKh26_yBZW2czBLgu17BYSg4GliV7X-bInI9LjzDVPku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4800"/>
            <a:ext cx="5715000" cy="5791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 descr="http://dean2004.bmgbiz.net/fatherson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486400" cy="579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s://encrypted-tbn1.gstatic.com/images?q=tbn:ANd9GcTzTEkh22XrwHoEpJbhCnun9AViJDRjVQPEIjljo0-X0Kn09FtF0Q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28600"/>
            <a:ext cx="6324600" cy="590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s://encrypted-tbn1.gstatic.com/images?q=tbn:ANd9GcSHLpRUZUaYZ-UkLSTT3JfwKratU8Mjhaeg7ef-7J3OjMVKmZ9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04800"/>
            <a:ext cx="6695029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5 senses: sight, touch, sound, taste and smell</a:t>
            </a:r>
          </a:p>
          <a:p>
            <a:r>
              <a:rPr lang="en-US" dirty="0" smtClean="0"/>
              <a:t>Sacrifice a sense? Least &amp; most willing?</a:t>
            </a:r>
          </a:p>
          <a:p>
            <a:r>
              <a:rPr lang="en-US" dirty="0" smtClean="0"/>
              <a:t>Least = vision – identified with knowledge</a:t>
            </a:r>
          </a:p>
          <a:p>
            <a:r>
              <a:rPr lang="en-US" dirty="0" smtClean="0"/>
              <a:t>Most = smell – mute sense, but…</a:t>
            </a:r>
          </a:p>
          <a:p>
            <a:pPr>
              <a:buFontTx/>
              <a:buChar char="-"/>
            </a:pPr>
            <a:r>
              <a:rPr lang="en-US" dirty="0" smtClean="0"/>
              <a:t>10,000 different </a:t>
            </a:r>
            <a:r>
              <a:rPr lang="en-US" dirty="0" err="1" smtClean="0"/>
              <a:t>odours</a:t>
            </a:r>
            <a:r>
              <a:rPr lang="en-US" dirty="0" smtClean="0"/>
              <a:t> – direct to brain</a:t>
            </a:r>
          </a:p>
          <a:p>
            <a:r>
              <a:rPr lang="en-US" dirty="0" smtClean="0"/>
              <a:t>Empiricism: knowledge =  perceptual experience</a:t>
            </a:r>
          </a:p>
          <a:p>
            <a:r>
              <a:rPr lang="en-US" dirty="0" smtClean="0"/>
              <a:t>Common sense realism: perception = passive process, but is it….?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1266" name="Picture 2" descr="https://encrypted-tbn1.gstatic.com/images?q=tbn:ANd9GcTXW6Ty9htePNPt7Cq1FGGGL47HlKDqizlWMatq_iZ6LyGatUbA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1600200"/>
            <a:ext cx="685800" cy="1052513"/>
          </a:xfrm>
          <a:prstGeom prst="rect">
            <a:avLst/>
          </a:prstGeom>
          <a:noFill/>
        </p:spPr>
      </p:pic>
      <p:pic>
        <p:nvPicPr>
          <p:cNvPr id="11268" name="Picture 4" descr="https://encrypted-tbn0.gstatic.com/images?q=tbn:ANd9GcSBdkEviplD7GosE9RnzgBAv0_5KDzTpbF7gNt3lY-xQE5TSjkd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2971800"/>
            <a:ext cx="815363" cy="1000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Perceptual illusions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Perception = complex process – sensation &amp; interpretation</a:t>
            </a:r>
          </a:p>
          <a:p>
            <a:r>
              <a:rPr lang="en-US" dirty="0" smtClean="0"/>
              <a:t>Context: way we see something depends partly on the context in which we see it</a:t>
            </a:r>
          </a:p>
          <a:p>
            <a:r>
              <a:rPr lang="en-US" dirty="0" smtClean="0"/>
              <a:t>Figure and ground e.g. page of writing</a:t>
            </a:r>
          </a:p>
          <a:p>
            <a:r>
              <a:rPr lang="en-US" dirty="0" smtClean="0"/>
              <a:t>Visual groupings: minds fill in parts</a:t>
            </a:r>
          </a:p>
          <a:p>
            <a:r>
              <a:rPr lang="en-US" dirty="0" smtClean="0"/>
              <a:t>Expectations: mind blanks out unexpected</a:t>
            </a:r>
          </a:p>
          <a:p>
            <a:r>
              <a:rPr lang="en-US" dirty="0" smtClean="0"/>
              <a:t>Unconscious: interprets things </a:t>
            </a:r>
          </a:p>
          <a:p>
            <a:endParaRPr lang="en-US" dirty="0"/>
          </a:p>
        </p:txBody>
      </p:sp>
      <p:pic>
        <p:nvPicPr>
          <p:cNvPr id="1026" name="Picture 2" descr="http://www.mi.sanu.ac.rs/vismath/jadrbookhtml/92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856008" cy="990600"/>
          </a:xfrm>
          <a:prstGeom prst="rect">
            <a:avLst/>
          </a:prstGeom>
          <a:noFill/>
        </p:spPr>
      </p:pic>
      <p:pic>
        <p:nvPicPr>
          <p:cNvPr id="1030" name="Picture 6" descr="http://dean2004.bmgbiz.net/fatherson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2895600"/>
            <a:ext cx="870972" cy="838199"/>
          </a:xfrm>
          <a:prstGeom prst="rect">
            <a:avLst/>
          </a:prstGeom>
          <a:noFill/>
        </p:spPr>
      </p:pic>
      <p:pic>
        <p:nvPicPr>
          <p:cNvPr id="1032" name="Picture 8" descr="https://encrypted-tbn3.gstatic.com/images?q=tbn:ANd9GcQxee78IKh26_yBZW2czBLgu17BYSg4GliV7X-bInI9LjzDVPku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81000"/>
            <a:ext cx="839802" cy="1066800"/>
          </a:xfrm>
          <a:prstGeom prst="rect">
            <a:avLst/>
          </a:prstGeom>
          <a:noFill/>
        </p:spPr>
      </p:pic>
      <p:pic>
        <p:nvPicPr>
          <p:cNvPr id="1034" name="Picture 10" descr="https://encrypted-tbn1.gstatic.com/images?q=tbn:ANd9GcTzTEkh22XrwHoEpJbhCnun9AViJDRjVQPEIjljo0-X0Kn09FtF0Q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77200" y="4191000"/>
            <a:ext cx="815067" cy="933451"/>
          </a:xfrm>
          <a:prstGeom prst="rect">
            <a:avLst/>
          </a:prstGeom>
          <a:noFill/>
        </p:spPr>
      </p:pic>
      <p:pic>
        <p:nvPicPr>
          <p:cNvPr id="1036" name="Picture 12" descr="https://encrypted-tbn1.gstatic.com/images?q=tbn:ANd9GcSHLpRUZUaYZ-UkLSTT3JfwKratU8Mjhaeg7ef-7J3OjMVKmZ9S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72400" y="5562600"/>
            <a:ext cx="1112168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Selectivity of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Only notice things in perceptual field</a:t>
            </a:r>
          </a:p>
          <a:p>
            <a:r>
              <a:rPr lang="en-US" dirty="0" smtClean="0"/>
              <a:t>‘stand out’ v background</a:t>
            </a:r>
          </a:p>
          <a:p>
            <a:r>
              <a:rPr lang="en-US" dirty="0" smtClean="0"/>
              <a:t>Intensity &amp; contrast e.g. bomb, blood, movement</a:t>
            </a:r>
          </a:p>
          <a:p>
            <a:r>
              <a:rPr lang="en-US" dirty="0" smtClean="0"/>
              <a:t>Subjective factors: interest and mood</a:t>
            </a:r>
          </a:p>
          <a:p>
            <a:r>
              <a:rPr lang="en-US" dirty="0" smtClean="0"/>
              <a:t>Feelings and emotions: love, fear</a:t>
            </a:r>
          </a:p>
          <a:p>
            <a:pPr>
              <a:buNone/>
            </a:pPr>
            <a:r>
              <a:rPr lang="en-US" dirty="0" smtClean="0"/>
              <a:t>	‘He who has been bitten by a snake fears a piece of string’</a:t>
            </a:r>
          </a:p>
          <a:p>
            <a:endParaRPr lang="en-US" dirty="0"/>
          </a:p>
        </p:txBody>
      </p:sp>
      <p:pic>
        <p:nvPicPr>
          <p:cNvPr id="21506" name="Picture 2" descr="http://www.centralpark.com/usr/photos/large/85/a-walk-in-the-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733800"/>
            <a:ext cx="1295400" cy="1095375"/>
          </a:xfrm>
          <a:prstGeom prst="rect">
            <a:avLst/>
          </a:prstGeom>
          <a:noFill/>
        </p:spPr>
      </p:pic>
      <p:pic>
        <p:nvPicPr>
          <p:cNvPr id="21508" name="Picture 4" descr="https://encrypted-tbn1.gstatic.com/images?q=tbn:ANd9GcQ_OFnrhthZIz00siPqI0BXHyjcmcHE9z1p0gEI32y8cLxHwgXxZuzu-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1307" y="2514600"/>
            <a:ext cx="1344068" cy="1076325"/>
          </a:xfrm>
          <a:prstGeom prst="rect">
            <a:avLst/>
          </a:prstGeom>
          <a:noFill/>
        </p:spPr>
      </p:pic>
      <p:pic>
        <p:nvPicPr>
          <p:cNvPr id="21510" name="Picture 6" descr="https://encrypted-tbn3.gstatic.com/images?q=tbn:ANd9GcRYpQTfKUK9RzncKHzU1pstoKT4loIfdMX1Yh9uMEI2uvqwPIVp4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1143000"/>
            <a:ext cx="13208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Seeing and believing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‘believing is seeing’ – beliefs affect perception</a:t>
            </a:r>
          </a:p>
          <a:p>
            <a:pPr>
              <a:buFontTx/>
              <a:buChar char="-"/>
            </a:pPr>
            <a:r>
              <a:rPr lang="en-US" dirty="0" smtClean="0"/>
              <a:t>Science: 1800s - Vulcan – astronomers</a:t>
            </a:r>
          </a:p>
          <a:p>
            <a:pPr>
              <a:buFontTx/>
              <a:buChar char="-"/>
            </a:pPr>
            <a:r>
              <a:rPr lang="en-US" dirty="0" smtClean="0"/>
              <a:t>History: 1972 - ‘Bloody Sunday’ – fired?</a:t>
            </a:r>
          </a:p>
          <a:p>
            <a:pPr>
              <a:buFontTx/>
              <a:buChar char="-"/>
            </a:pPr>
            <a:r>
              <a:rPr lang="en-US" dirty="0" smtClean="0"/>
              <a:t>Art: horses - eyelashes</a:t>
            </a:r>
          </a:p>
          <a:p>
            <a:r>
              <a:rPr lang="en-US" dirty="0" smtClean="0"/>
              <a:t> eye-witness testimony: fallible </a:t>
            </a:r>
          </a:p>
          <a:p>
            <a:pPr>
              <a:buFontTx/>
              <a:buChar char="-"/>
            </a:pPr>
            <a:r>
              <a:rPr lang="en-US" dirty="0" smtClean="0"/>
              <a:t>childhood: Memories or stories?</a:t>
            </a:r>
          </a:p>
          <a:p>
            <a:pPr>
              <a:buFontTx/>
              <a:buChar char="-"/>
            </a:pPr>
            <a:r>
              <a:rPr lang="en-US" dirty="0" smtClean="0"/>
              <a:t>Mug-shots – identity parade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2530" name="Picture 2" descr="https://encrypted-tbn1.gstatic.com/images?q=tbn:ANd9GcQs1QUb_OqiTpvDf_W12Je4xUREEZ6JDCKs2RyBZH0KQpfRZ-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133600"/>
            <a:ext cx="1143000" cy="609600"/>
          </a:xfrm>
          <a:prstGeom prst="rect">
            <a:avLst/>
          </a:prstGeom>
          <a:noFill/>
        </p:spPr>
      </p:pic>
      <p:pic>
        <p:nvPicPr>
          <p:cNvPr id="22532" name="Picture 4" descr="https://encrypted-tbn2.gstatic.com/images?q=tbn:ANd9GcTeASlSFDY7zSRhUvWeIQXKqO7EWePLvxvKJrJqkFY4e9fbAwB6EnEg6K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819400"/>
            <a:ext cx="1063787" cy="609600"/>
          </a:xfrm>
          <a:prstGeom prst="rect">
            <a:avLst/>
          </a:prstGeom>
          <a:noFill/>
        </p:spPr>
      </p:pic>
      <p:pic>
        <p:nvPicPr>
          <p:cNvPr id="22534" name="Picture 6" descr="https://encrypted-tbn3.gstatic.com/images?q=tbn:ANd9GcRgSCgKfjmM7Bk66h42MjrSCmeCpVe7slpcMf2e9RGp1Upqsaj7w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276600"/>
            <a:ext cx="1016261" cy="676276"/>
          </a:xfrm>
          <a:prstGeom prst="rect">
            <a:avLst/>
          </a:prstGeom>
          <a:noFill/>
        </p:spPr>
      </p:pic>
      <p:pic>
        <p:nvPicPr>
          <p:cNvPr id="22536" name="Picture 8" descr="https://encrypted-tbn1.gstatic.com/images?q=tbn:ANd9GcRpVbB_QKKUa5DlLXgDdkqAD6Adn8nbHdnimgLQQIUhObEVMrO7nAY5U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657600"/>
            <a:ext cx="685800" cy="685801"/>
          </a:xfrm>
          <a:prstGeom prst="rect">
            <a:avLst/>
          </a:prstGeom>
          <a:noFill/>
        </p:spPr>
      </p:pic>
      <p:pic>
        <p:nvPicPr>
          <p:cNvPr id="22538" name="Picture 10" descr="https://encrypted-tbn3.gstatic.com/images?q=tbn:ANd9GcSdvID7rmVGbDlFbNjnx9zRKpvmKvxE37xLnQJGIyN_4Gb7n5yBB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648200"/>
            <a:ext cx="196215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Distinguishing appearance from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Caution: misinterpret, miss, misremember</a:t>
            </a:r>
          </a:p>
          <a:p>
            <a:r>
              <a:rPr lang="en-US" dirty="0" smtClean="0"/>
              <a:t>Confirmation by another sense</a:t>
            </a:r>
          </a:p>
          <a:p>
            <a:pPr>
              <a:buFontTx/>
              <a:buChar char="-"/>
            </a:pPr>
            <a:r>
              <a:rPr lang="en-US" dirty="0" smtClean="0"/>
              <a:t>Conflict between senses = illusion?</a:t>
            </a:r>
          </a:p>
          <a:p>
            <a:r>
              <a:rPr lang="en-US" dirty="0" smtClean="0"/>
              <a:t>Coherence: ‘fit in’?</a:t>
            </a:r>
          </a:p>
          <a:p>
            <a:r>
              <a:rPr lang="en-US" dirty="0" smtClean="0"/>
              <a:t>Independent testimony</a:t>
            </a:r>
          </a:p>
          <a:p>
            <a:pPr>
              <a:buFontTx/>
              <a:buChar char="-"/>
            </a:pPr>
            <a:r>
              <a:rPr lang="en-US" dirty="0" smtClean="0"/>
              <a:t>Other witnesses – ‘beyond reasonable doubt’</a:t>
            </a:r>
          </a:p>
          <a:p>
            <a:r>
              <a:rPr lang="en-US" dirty="0" smtClean="0"/>
              <a:t>Perception = fallible, but reliable enough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23554" name="Picture 2" descr="https://encrypted-tbn2.gstatic.com/images?q=tbn:ANd9GcTIM8lvsKsxHnwa_6pQwZEdBGt_9bNyghFVuGROqQWMyOWKTBz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057400"/>
            <a:ext cx="1070423" cy="762000"/>
          </a:xfrm>
          <a:prstGeom prst="rect">
            <a:avLst/>
          </a:prstGeom>
          <a:noFill/>
        </p:spPr>
      </p:pic>
      <p:pic>
        <p:nvPicPr>
          <p:cNvPr id="23556" name="Picture 4" descr="https://encrypted-tbn1.gstatic.com/images?q=tbn:ANd9GcQuChFeRm-RwjywzB_uG0QXJVCEAmsnlfNB0RKAAWFCwXp6SuSA7KgX2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514600"/>
            <a:ext cx="673754" cy="990600"/>
          </a:xfrm>
          <a:prstGeom prst="rect">
            <a:avLst/>
          </a:prstGeom>
          <a:noFill/>
        </p:spPr>
      </p:pic>
      <p:pic>
        <p:nvPicPr>
          <p:cNvPr id="23558" name="Picture 6" descr="https://encrypted-tbn2.gstatic.com/images?q=tbn:ANd9GcQJqc9Zw2llHE_foNQQiyzQK_K-b2xr-gbrxMnlIjHlk06uJRnP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00400"/>
            <a:ext cx="1009649" cy="867798"/>
          </a:xfrm>
          <a:prstGeom prst="rect">
            <a:avLst/>
          </a:prstGeom>
          <a:noFill/>
        </p:spPr>
      </p:pic>
      <p:pic>
        <p:nvPicPr>
          <p:cNvPr id="23560" name="Picture 8" descr="https://encrypted-tbn1.gstatic.com/images?q=tbn:ANd9GcS7zRca_1tRjFcEluSrZmqF6aXomEGdlEOTBzM-KbyE7q_DMpOD7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3657600"/>
            <a:ext cx="1474294" cy="981076"/>
          </a:xfrm>
          <a:prstGeom prst="rect">
            <a:avLst/>
          </a:prstGeom>
          <a:noFill/>
        </p:spPr>
      </p:pic>
      <p:pic>
        <p:nvPicPr>
          <p:cNvPr id="23562" name="Picture 10" descr="https://encrypted-tbn1.gstatic.com/images?q=tbn:ANd9GcSm5rWvkIwUPNuMEPuWD-UvPec9sOkuh-LJoTDi23PfrcgvRXXKG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276600"/>
            <a:ext cx="1151697" cy="981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s://encrypted-tbn0.gstatic.com/images?q=tbn:ANd9GcTDXgT1yqdm8bDmxoadn87l_7RxUj6iWB2UGF9lbOFJLeoWJDgv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019800"/>
            <a:ext cx="5791200" cy="838200"/>
          </a:xfrm>
          <a:prstGeom prst="rect">
            <a:avLst/>
          </a:prstGeom>
          <a:noFill/>
        </p:spPr>
      </p:pic>
      <p:pic>
        <p:nvPicPr>
          <p:cNvPr id="24584" name="Picture 8" descr="https://encrypted-tbn0.gstatic.com/images?q=tbn:ANd9GcRJUpAMfjWYgCKe_1r66eF02sFKu_8nl8fD_3Ts_mHxZ5Jna945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2438400" cy="146115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Psychology of perception: limitations to  senses</a:t>
            </a:r>
          </a:p>
          <a:p>
            <a:r>
              <a:rPr lang="en-US" dirty="0" smtClean="0"/>
              <a:t>What is really out there?</a:t>
            </a:r>
          </a:p>
          <a:p>
            <a:pPr>
              <a:buNone/>
            </a:pPr>
            <a:r>
              <a:rPr lang="en-US" dirty="0" smtClean="0"/>
              <a:t> - Pain, taste &amp; </a:t>
            </a:r>
            <a:r>
              <a:rPr lang="en-US" dirty="0" err="1" smtClean="0"/>
              <a:t>colour</a:t>
            </a:r>
            <a:r>
              <a:rPr lang="en-US" dirty="0" smtClean="0"/>
              <a:t>: subjective experiences</a:t>
            </a:r>
          </a:p>
          <a:p>
            <a:pPr>
              <a:buFontTx/>
              <a:buChar char="-"/>
            </a:pPr>
            <a:r>
              <a:rPr lang="en-US" dirty="0" smtClean="0"/>
              <a:t>Physical v experiential</a:t>
            </a:r>
          </a:p>
          <a:p>
            <a:r>
              <a:rPr lang="en-US" dirty="0" smtClean="0"/>
              <a:t>Theories of reality</a:t>
            </a:r>
          </a:p>
          <a:p>
            <a:pPr>
              <a:buFontTx/>
              <a:buChar char="-"/>
            </a:pPr>
            <a:r>
              <a:rPr lang="en-US" dirty="0" smtClean="0"/>
              <a:t>Common sense realism</a:t>
            </a:r>
            <a:r>
              <a:rPr lang="en-US" dirty="0" smtClean="0"/>
              <a:t>: ‘what you see is what is there’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Scientific </a:t>
            </a:r>
            <a:r>
              <a:rPr lang="en-US" dirty="0" smtClean="0"/>
              <a:t>realism: ‘Atoms in the void’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Phenomenalism</a:t>
            </a:r>
            <a:r>
              <a:rPr lang="en-US" dirty="0" smtClean="0"/>
              <a:t>: ‘To be is to be perceived’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4586" name="Picture 10" descr="https://encrypted-tbn3.gstatic.com/images?q=tbn:ANd9GcSykf16mvSU6F7SzhqxGvKUOUYqoUgSgw0Wl4fLTJHPcgnbSP2A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2491" y="228600"/>
            <a:ext cx="2253673" cy="1219200"/>
          </a:xfrm>
          <a:prstGeom prst="rect">
            <a:avLst/>
          </a:prstGeom>
          <a:noFill/>
        </p:spPr>
      </p:pic>
      <p:pic>
        <p:nvPicPr>
          <p:cNvPr id="24592" name="Picture 16" descr="https://encrypted-tbn3.gstatic.com/images?q=tbn:ANd9GcTd3VD2qf9KaekXGr1Kb6HW6etLcTc6F2pGeHaOuutjHtaPy-B5MmMYk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2133600"/>
            <a:ext cx="737943" cy="533400"/>
          </a:xfrm>
          <a:prstGeom prst="rect">
            <a:avLst/>
          </a:prstGeom>
          <a:noFill/>
        </p:spPr>
      </p:pic>
      <p:pic>
        <p:nvPicPr>
          <p:cNvPr id="24590" name="Picture 14" descr="https://encrypted-tbn2.gstatic.com/images?q=tbn:ANd9GcQgp7TCLz8CMBUznD1AggT7zAxF9u-IGaezmuAkkNJfSyB9ql9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133600"/>
            <a:ext cx="771525" cy="533400"/>
          </a:xfrm>
          <a:prstGeom prst="rect">
            <a:avLst/>
          </a:prstGeom>
          <a:noFill/>
        </p:spPr>
      </p:pic>
      <p:pic>
        <p:nvPicPr>
          <p:cNvPr id="24594" name="Picture 18" descr="https://encrypted-tbn3.gstatic.com/images?q=tbn:ANd9GcQVYKS06zhpzfv-PrY0prHTNnFALXeIstmkB1pJv7-AZ6_OqyVZb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3200400"/>
            <a:ext cx="838200" cy="533400"/>
          </a:xfrm>
          <a:prstGeom prst="rect">
            <a:avLst/>
          </a:prstGeom>
          <a:noFill/>
        </p:spPr>
      </p:pic>
      <p:pic>
        <p:nvPicPr>
          <p:cNvPr id="24596" name="Picture 20" descr="https://encrypted-tbn0.gstatic.com/images?q=tbn:ANd9GcQPOAmbkmiq_jh_IGzh3Z5rBHx0GTC6fVSSzf-HLKri_uYG158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3200400"/>
            <a:ext cx="847725" cy="533400"/>
          </a:xfrm>
          <a:prstGeom prst="rect">
            <a:avLst/>
          </a:prstGeom>
          <a:noFill/>
        </p:spPr>
      </p:pic>
      <p:pic>
        <p:nvPicPr>
          <p:cNvPr id="24600" name="Picture 24" descr="https://encrypted-tbn1.gstatic.com/images?q=tbn:ANd9GcSg-3OuD9CHxLgf0rIo-LxNZzWKVREtz6x_TCChiXwqIck9NjZxXQ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3200400"/>
            <a:ext cx="914400" cy="533400"/>
          </a:xfrm>
          <a:prstGeom prst="rect">
            <a:avLst/>
          </a:prstGeom>
          <a:noFill/>
        </p:spPr>
      </p:pic>
      <p:pic>
        <p:nvPicPr>
          <p:cNvPr id="24602" name="Picture 26" descr="https://encrypted-tbn3.gstatic.com/images?q=tbn:ANd9GcTiVRb2H_AeM4Tk_YFeQFwoKSpoDr_gheQAWXd4QIHkSPxM0VPENx2z2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3200400"/>
            <a:ext cx="762000" cy="609600"/>
          </a:xfrm>
          <a:prstGeom prst="rect">
            <a:avLst/>
          </a:prstGeom>
          <a:noFill/>
        </p:spPr>
      </p:pic>
      <p:pic>
        <p:nvPicPr>
          <p:cNvPr id="24604" name="Picture 28" descr="https://encrypted-tbn3.gstatic.com/images?q=tbn:ANd9GcRa6hsLG7ihe_MQRt40tomLk1oIbbAqaor-35sLBqQIbl43yW6v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9600" y="3200400"/>
            <a:ext cx="685800" cy="533400"/>
          </a:xfrm>
          <a:prstGeom prst="rect">
            <a:avLst/>
          </a:prstGeom>
          <a:noFill/>
        </p:spPr>
      </p:pic>
      <p:pic>
        <p:nvPicPr>
          <p:cNvPr id="24588" name="Picture 12" descr="https://encrypted-tbn3.gstatic.com/images?q=tbn:ANd9GcTdZbkDgga-u-jc3QuHj6pmYt0-BN-tear1M0YmgxvIvaKGL8duakAlc3U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29200" y="2133600"/>
            <a:ext cx="838200" cy="552451"/>
          </a:xfrm>
          <a:prstGeom prst="rect">
            <a:avLst/>
          </a:prstGeom>
          <a:noFill/>
        </p:spPr>
      </p:pic>
      <p:pic>
        <p:nvPicPr>
          <p:cNvPr id="7170" name="Picture 2" descr="https://encrypted-tbn0.gstatic.com/images?q=tbn:ANd9GcQlRKkebViE6bsozK6UHKMJT0hV6A1NuAfL2UwyTdpFSwRfb9i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05600" y="5029200"/>
            <a:ext cx="838200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we believe?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ndependently existing reality = reasonable hypothesis</a:t>
            </a:r>
          </a:p>
          <a:p>
            <a:r>
              <a:rPr lang="en-US" dirty="0" smtClean="0"/>
              <a:t>Intuition world exists independently of our perception</a:t>
            </a:r>
          </a:p>
          <a:p>
            <a:r>
              <a:rPr lang="en-US" dirty="0" smtClean="0"/>
              <a:t>Mad to ignore evidence of sense: </a:t>
            </a:r>
          </a:p>
          <a:p>
            <a:r>
              <a:rPr lang="en-US" dirty="0" smtClean="0"/>
              <a:t>If perception consistent with reason &amp; intuition = reliable knowledge</a:t>
            </a:r>
          </a:p>
          <a:p>
            <a:endParaRPr lang="en-US" dirty="0"/>
          </a:p>
        </p:txBody>
      </p:sp>
      <p:pic>
        <p:nvPicPr>
          <p:cNvPr id="26626" name="Picture 2" descr="https://encrypted-tbn3.gstatic.com/images?q=tbn:ANd9GcTZSyK22bU3HzcSLNY-kGAEnkCiy6BoA9AoS6-b5gbeZ5nXHHw9FGA5v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133600"/>
            <a:ext cx="762000" cy="609601"/>
          </a:xfrm>
          <a:prstGeom prst="rect">
            <a:avLst/>
          </a:prstGeom>
          <a:noFill/>
        </p:spPr>
      </p:pic>
      <p:pic>
        <p:nvPicPr>
          <p:cNvPr id="26628" name="Picture 4" descr="https://encrypted-tbn0.gstatic.com/images?q=tbn:ANd9GcRARyiqLMYtm6aGP4IVvgdjojhiKcC8PLgJgUTpq63WelQnExW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1" y="2133600"/>
            <a:ext cx="838200" cy="627841"/>
          </a:xfrm>
          <a:prstGeom prst="rect">
            <a:avLst/>
          </a:prstGeom>
          <a:noFill/>
        </p:spPr>
      </p:pic>
      <p:pic>
        <p:nvPicPr>
          <p:cNvPr id="26630" name="Picture 6" descr="https://encrypted-tbn2.gstatic.com/images?q=tbn:ANd9GcQ0QPIBbPstGFcOS_ATIsKXOp0OE45rFq0LLIOqm1iV0V9vDHO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733800"/>
            <a:ext cx="1027631" cy="71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mi.sanu.ac.rs/vismath/jadrbookhtml/92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257800" cy="6084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346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Perception</vt:lpstr>
      <vt:lpstr>Introduction</vt:lpstr>
      <vt:lpstr>Perceptual illusions</vt:lpstr>
      <vt:lpstr>Selectivity of perception</vt:lpstr>
      <vt:lpstr>Seeing and believing</vt:lpstr>
      <vt:lpstr>Distinguishing appearance from reality</vt:lpstr>
      <vt:lpstr>Ultimate reality</vt:lpstr>
      <vt:lpstr>What should we believe?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</dc:title>
  <dc:creator>Carl</dc:creator>
  <cp:lastModifiedBy>Carl</cp:lastModifiedBy>
  <cp:revision>20</cp:revision>
  <dcterms:created xsi:type="dcterms:W3CDTF">2012-10-13T03:03:26Z</dcterms:created>
  <dcterms:modified xsi:type="dcterms:W3CDTF">2012-10-13T23:37:22Z</dcterms:modified>
</cp:coreProperties>
</file>